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notesMasterIdLst>
    <p:notesMasterId r:id="rId12"/>
  </p:notesMasterIdLst>
  <p:sldSz cx="14630400" cy="8229600"/>
  <p:notesSz cx="8229600" cy="14630400"/>
  <p:embeddedFontLst>
    <p:embeddedFont>
      <p:font typeface="Libre Baskerville"/>
      <p:regular r:id="rId17"/>
    </p:embeddedFont>
    <p:embeddedFont>
      <p:font typeface="Libre Baskerville"/>
      <p:regular r:id="rId18"/>
    </p:embeddedFont>
    <p:embeddedFont>
      <p:font typeface="Libre Baskerville"/>
      <p:regular r:id="rId19"/>
    </p:embeddedFont>
    <p:embeddedFont>
      <p:font typeface="Libre Baskerville"/>
      <p:regular r:id="rId20"/>
    </p:embeddedFont>
    <p:embeddedFont>
      <p:font typeface="DM Sans"/>
      <p:regular r:id="rId21"/>
    </p:embeddedFont>
    <p:embeddedFont>
      <p:font typeface="DM Sans"/>
      <p:regular r:id="rId22"/>
    </p:embeddedFont>
    <p:embeddedFont>
      <p:font typeface="DM Sans"/>
      <p:regular r:id="rId23"/>
    </p:embeddedFont>
    <p:embeddedFont>
      <p:font typeface="DM Sans"/>
      <p:regular r:id="rId24"/>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 Id="rId17" Type="http://schemas.openxmlformats.org/officeDocument/2006/relationships/font" Target="fonts/font1.fntdata"/><Relationship Id="rId18" Type="http://schemas.openxmlformats.org/officeDocument/2006/relationships/font" Target="fonts/font2.fntdata"/><Relationship Id="rId19" Type="http://schemas.openxmlformats.org/officeDocument/2006/relationships/font" Target="fonts/font3.fntdata"/><Relationship Id="rId20" Type="http://schemas.openxmlformats.org/officeDocument/2006/relationships/font" Target="fonts/font4.fntdata"/><Relationship Id="rId21" Type="http://schemas.openxmlformats.org/officeDocument/2006/relationships/font" Target="fonts/font5.fntdata"/><Relationship Id="rId22" Type="http://schemas.openxmlformats.org/officeDocument/2006/relationships/font" Target="fonts/font6.fntdata"/><Relationship Id="rId23" Type="http://schemas.openxmlformats.org/officeDocument/2006/relationships/font" Target="fonts/font7.fntdata"/><Relationship Id="rId24"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0-1.png"/><Relationship Id="rId2" Type="http://schemas.openxmlformats.org/officeDocument/2006/relationships/image" Target="../media/image-1010-2.png"/><Relationship Id="rId4"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1-1.png"/><Relationship Id="rId2" Type="http://schemas.openxmlformats.org/officeDocument/2006/relationships/image" Target="../media/image-1011-2.png"/><Relationship Id="rId4"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2-1.png"/><Relationship Id="rId2" Type="http://schemas.openxmlformats.org/officeDocument/2006/relationships/image" Target="../media/image-1002-2.pn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3-1.png"/><Relationship Id="rId2" Type="http://schemas.openxmlformats.org/officeDocument/2006/relationships/image" Target="../media/image-1003-2.pn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4-1.png"/><Relationship Id="rId2" Type="http://schemas.openxmlformats.org/officeDocument/2006/relationships/image" Target="../media/image-1004-2.png"/><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5-1.png"/><Relationship Id="rId2" Type="http://schemas.openxmlformats.org/officeDocument/2006/relationships/image" Target="../media/image-1005-2.pn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6-1.png"/><Relationship Id="rId2" Type="http://schemas.openxmlformats.org/officeDocument/2006/relationships/image" Target="../media/image-1006-2.pn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7-1.png"/><Relationship Id="rId2" Type="http://schemas.openxmlformats.org/officeDocument/2006/relationships/image" Target="../media/image-1007-2.png"/><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8-1.png"/><Relationship Id="rId2" Type="http://schemas.openxmlformats.org/officeDocument/2006/relationships/image" Target="../media/image-1008-2.png"/><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9-1.png"/><Relationship Id="rId2" Type="http://schemas.openxmlformats.org/officeDocument/2006/relationships/image" Target="../media/image-1009-2.pn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image" Target="../media/image-10-2.svg"/><Relationship Id="rId3" Type="http://schemas.openxmlformats.org/officeDocument/2006/relationships/image" Target="../media/image-10-3.png"/><Relationship Id="rId4" Type="http://schemas.openxmlformats.org/officeDocument/2006/relationships/image" Target="../media/image-10-4.svg"/><Relationship Id="rId5" Type="http://schemas.openxmlformats.org/officeDocument/2006/relationships/image" Target="../media/image-10-5.png"/><Relationship Id="rId6" Type="http://schemas.openxmlformats.org/officeDocument/2006/relationships/image" Target="../media/image-10-6.svg"/><Relationship Id="rId7" Type="http://schemas.openxmlformats.org/officeDocument/2006/relationships/image" Target="../media/image-10-7.png"/><Relationship Id="rId8" Type="http://schemas.openxmlformats.org/officeDocument/2006/relationships/image" Target="../media/image-10-8.svg"/><Relationship Id="rId9" Type="http://schemas.openxmlformats.org/officeDocument/2006/relationships/image" Target="../media/image-10-9.png"/><Relationship Id="rId10" Type="http://schemas.openxmlformats.org/officeDocument/2006/relationships/image" Target="../media/image-10-10.svg"/><Relationship Id="rId11" Type="http://schemas.openxmlformats.org/officeDocument/2006/relationships/slideLayout" Target="../slideLayouts/slideLayout11.xml"/><Relationship Id="rId12"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4.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5.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slideLayout" Target="../slideLayouts/slideLayout6.xml"/><Relationship Id="rId5"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8.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9.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slideLayout" Target="../slideLayouts/slideLayout10.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2691527"/>
            <a:ext cx="7556421" cy="1417558"/>
          </a:xfrm>
          <a:prstGeom prst="rect">
            <a:avLst/>
          </a:prstGeom>
          <a:noFill/>
          <a:ln/>
        </p:spPr>
        <p:txBody>
          <a:bodyPr wrap="square" lIns="0" tIns="0" rIns="0" bIns="0" rtlCol="0" anchor="t"/>
          <a:lstStyle/>
          <a:p>
            <a:pPr algn="l" indent="0" marL="0">
              <a:lnSpc>
                <a:spcPts val="5550"/>
              </a:lnSpc>
              <a:buNone/>
            </a:pPr>
            <a:r>
              <a:rPr lang="en-US" sz="4450" dirty="0">
                <a:solidFill>
                  <a:srgbClr val="5C4E3D"/>
                </a:solidFill>
                <a:latin typeface="Libre Baskerville" pitchFamily="34" charset="0"/>
                <a:ea typeface="Libre Baskerville" pitchFamily="34" charset="-122"/>
                <a:cs typeface="Libre Baskerville" pitchFamily="34" charset="-120"/>
              </a:rPr>
              <a:t>Customer Shopping Behavior Analysis</a:t>
            </a:r>
            <a:endParaRPr lang="en-US" sz="4450" dirty="0"/>
          </a:p>
        </p:txBody>
      </p:sp>
      <p:sp>
        <p:nvSpPr>
          <p:cNvPr id="4" name="Text 1"/>
          <p:cNvSpPr/>
          <p:nvPr/>
        </p:nvSpPr>
        <p:spPr>
          <a:xfrm>
            <a:off x="6280190" y="4449247"/>
            <a:ext cx="7556421" cy="1088708"/>
          </a:xfrm>
          <a:prstGeom prst="rect">
            <a:avLst/>
          </a:prstGeom>
          <a:noFill/>
          <a:ln/>
        </p:spPr>
        <p:txBody>
          <a:bodyPr wrap="square" lIns="0" tIns="0" rIns="0" bIns="0" rtlCol="0" anchor="t"/>
          <a:lstStyle/>
          <a:p>
            <a:pPr algn="l" indent="0" marL="0">
              <a:lnSpc>
                <a:spcPts val="2850"/>
              </a:lnSpc>
              <a:buNone/>
            </a:pPr>
            <a:r>
              <a:rPr lang="en-US" sz="1750" dirty="0">
                <a:solidFill>
                  <a:srgbClr val="454240"/>
                </a:solidFill>
                <a:latin typeface="DM Sans" pitchFamily="34" charset="0"/>
                <a:ea typeface="DM Sans" pitchFamily="34" charset="-122"/>
                <a:cs typeface="DM Sans" pitchFamily="34" charset="-120"/>
              </a:rPr>
              <a:t>Analyzing 3,900 purchases to uncover insights into spending patterns, customer segments, and product preferences that drive strategic business decisions.</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93790" y="646390"/>
            <a:ext cx="8198525" cy="708779"/>
          </a:xfrm>
          <a:prstGeom prst="rect">
            <a:avLst/>
          </a:prstGeom>
          <a:noFill/>
          <a:ln/>
        </p:spPr>
        <p:txBody>
          <a:bodyPr wrap="none" lIns="0" tIns="0" rIns="0" bIns="0" rtlCol="0" anchor="t"/>
          <a:lstStyle/>
          <a:p>
            <a:pPr algn="l" indent="0" marL="0">
              <a:lnSpc>
                <a:spcPts val="5550"/>
              </a:lnSpc>
              <a:buNone/>
            </a:pPr>
            <a:r>
              <a:rPr lang="en-US" sz="4450" dirty="0">
                <a:solidFill>
                  <a:srgbClr val="5C4E3D"/>
                </a:solidFill>
                <a:latin typeface="Libre Baskerville" pitchFamily="34" charset="0"/>
                <a:ea typeface="Libre Baskerville" pitchFamily="34" charset="-122"/>
                <a:cs typeface="Libre Baskerville" pitchFamily="34" charset="-120"/>
              </a:rPr>
              <a:t>Strategic Recommendations</a:t>
            </a:r>
            <a:endParaRPr lang="en-US" sz="4450" dirty="0"/>
          </a:p>
        </p:txBody>
      </p:sp>
      <p:sp>
        <p:nvSpPr>
          <p:cNvPr id="3" name="Shape 1"/>
          <p:cNvSpPr/>
          <p:nvPr/>
        </p:nvSpPr>
        <p:spPr>
          <a:xfrm>
            <a:off x="793790" y="1808798"/>
            <a:ext cx="4196358" cy="2955250"/>
          </a:xfrm>
          <a:prstGeom prst="roundRect">
            <a:avLst>
              <a:gd name="adj" fmla="val 3224"/>
            </a:avLst>
          </a:prstGeom>
          <a:solidFill>
            <a:srgbClr val="F7EDD4"/>
          </a:solidFill>
          <a:ln w="7620">
            <a:solidFill>
              <a:srgbClr val="DDD3BA"/>
            </a:solidFill>
            <a:prstDash val="solid"/>
          </a:ln>
        </p:spPr>
      </p:sp>
      <p:sp>
        <p:nvSpPr>
          <p:cNvPr id="4" name="Shape 2"/>
          <p:cNvSpPr/>
          <p:nvPr/>
        </p:nvSpPr>
        <p:spPr>
          <a:xfrm>
            <a:off x="1028224" y="2043232"/>
            <a:ext cx="680442" cy="680442"/>
          </a:xfrm>
          <a:prstGeom prst="roundRect">
            <a:avLst>
              <a:gd name="adj" fmla="val 13436980"/>
            </a:avLst>
          </a:prstGeom>
          <a:solidFill>
            <a:srgbClr val="B88E23"/>
          </a:solidFill>
          <a:ln/>
        </p:spPr>
      </p:sp>
      <p:pic>
        <p:nvPicPr>
          <p:cNvPr id="5" name="Image 0"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215390" y="2230279"/>
            <a:ext cx="306110" cy="306110"/>
          </a:xfrm>
          <a:prstGeom prst="rect">
            <a:avLst/>
          </a:prstGeom>
        </p:spPr>
      </p:pic>
      <p:sp>
        <p:nvSpPr>
          <p:cNvPr id="6" name="Text 3"/>
          <p:cNvSpPr/>
          <p:nvPr/>
        </p:nvSpPr>
        <p:spPr>
          <a:xfrm>
            <a:off x="1028224" y="2950488"/>
            <a:ext cx="2880836" cy="354330"/>
          </a:xfrm>
          <a:prstGeom prst="rect">
            <a:avLst/>
          </a:prstGeom>
          <a:noFill/>
          <a:ln/>
        </p:spPr>
        <p:txBody>
          <a:bodyPr wrap="none" lIns="0" tIns="0" rIns="0" bIns="0" rtlCol="0" anchor="t"/>
          <a:lstStyle/>
          <a:p>
            <a:pPr algn="l" indent="0" marL="0">
              <a:lnSpc>
                <a:spcPts val="2750"/>
              </a:lnSpc>
              <a:buNone/>
            </a:pPr>
            <a:r>
              <a:rPr lang="en-US" sz="2200" dirty="0">
                <a:solidFill>
                  <a:srgbClr val="454240"/>
                </a:solidFill>
                <a:latin typeface="Libre Baskerville" pitchFamily="34" charset="0"/>
                <a:ea typeface="Libre Baskerville" pitchFamily="34" charset="-122"/>
                <a:cs typeface="Libre Baskerville" pitchFamily="34" charset="-120"/>
              </a:rPr>
              <a:t>Boost Subscriptions</a:t>
            </a:r>
            <a:endParaRPr lang="en-US" sz="2200" dirty="0"/>
          </a:p>
        </p:txBody>
      </p:sp>
      <p:sp>
        <p:nvSpPr>
          <p:cNvPr id="7" name="Text 4"/>
          <p:cNvSpPr/>
          <p:nvPr/>
        </p:nvSpPr>
        <p:spPr>
          <a:xfrm>
            <a:off x="1028224" y="3440906"/>
            <a:ext cx="3727490" cy="1088708"/>
          </a:xfrm>
          <a:prstGeom prst="rect">
            <a:avLst/>
          </a:prstGeom>
          <a:noFill/>
          <a:ln/>
        </p:spPr>
        <p:txBody>
          <a:bodyPr wrap="square" lIns="0" tIns="0" rIns="0" bIns="0" rtlCol="0" anchor="t"/>
          <a:lstStyle/>
          <a:p>
            <a:pPr algn="l" indent="0" marL="0">
              <a:lnSpc>
                <a:spcPts val="2850"/>
              </a:lnSpc>
              <a:buNone/>
            </a:pPr>
            <a:r>
              <a:rPr lang="en-US" sz="1750" dirty="0">
                <a:solidFill>
                  <a:srgbClr val="454240"/>
                </a:solidFill>
                <a:latin typeface="DM Sans" pitchFamily="34" charset="0"/>
                <a:ea typeface="DM Sans" pitchFamily="34" charset="-122"/>
                <a:cs typeface="DM Sans" pitchFamily="34" charset="-120"/>
              </a:rPr>
              <a:t>Promote exclusive benefits to convert high-frequency buyers into subscribers</a:t>
            </a:r>
            <a:endParaRPr lang="en-US" sz="1750" dirty="0"/>
          </a:p>
        </p:txBody>
      </p:sp>
      <p:sp>
        <p:nvSpPr>
          <p:cNvPr id="8" name="Shape 5"/>
          <p:cNvSpPr/>
          <p:nvPr/>
        </p:nvSpPr>
        <p:spPr>
          <a:xfrm>
            <a:off x="5216962" y="1808798"/>
            <a:ext cx="4196358" cy="2955250"/>
          </a:xfrm>
          <a:prstGeom prst="roundRect">
            <a:avLst>
              <a:gd name="adj" fmla="val 3224"/>
            </a:avLst>
          </a:prstGeom>
          <a:solidFill>
            <a:srgbClr val="F7EDD4"/>
          </a:solidFill>
          <a:ln w="7620">
            <a:solidFill>
              <a:srgbClr val="DDD3BA"/>
            </a:solidFill>
            <a:prstDash val="solid"/>
          </a:ln>
        </p:spPr>
      </p:sp>
      <p:sp>
        <p:nvSpPr>
          <p:cNvPr id="9" name="Shape 6"/>
          <p:cNvSpPr/>
          <p:nvPr/>
        </p:nvSpPr>
        <p:spPr>
          <a:xfrm>
            <a:off x="5451396" y="2043232"/>
            <a:ext cx="680442" cy="680442"/>
          </a:xfrm>
          <a:prstGeom prst="roundRect">
            <a:avLst>
              <a:gd name="adj" fmla="val 13436980"/>
            </a:avLst>
          </a:prstGeom>
          <a:solidFill>
            <a:srgbClr val="B88E23"/>
          </a:solidFill>
          <a:ln/>
        </p:spPr>
      </p:sp>
      <p:pic>
        <p:nvPicPr>
          <p:cNvPr id="10" name="Image 1" descr="preencoded.png">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638562" y="2230279"/>
            <a:ext cx="306110" cy="306110"/>
          </a:xfrm>
          <a:prstGeom prst="rect">
            <a:avLst/>
          </a:prstGeom>
        </p:spPr>
      </p:pic>
      <p:sp>
        <p:nvSpPr>
          <p:cNvPr id="11" name="Text 7"/>
          <p:cNvSpPr/>
          <p:nvPr/>
        </p:nvSpPr>
        <p:spPr>
          <a:xfrm>
            <a:off x="5451396" y="2950488"/>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454240"/>
                </a:solidFill>
                <a:latin typeface="Libre Baskerville" pitchFamily="34" charset="0"/>
                <a:ea typeface="Libre Baskerville" pitchFamily="34" charset="-122"/>
                <a:cs typeface="Libre Baskerville" pitchFamily="34" charset="-120"/>
              </a:rPr>
              <a:t>Loyalty Programs</a:t>
            </a:r>
            <a:endParaRPr lang="en-US" sz="2200" dirty="0"/>
          </a:p>
        </p:txBody>
      </p:sp>
      <p:sp>
        <p:nvSpPr>
          <p:cNvPr id="12" name="Text 8"/>
          <p:cNvSpPr/>
          <p:nvPr/>
        </p:nvSpPr>
        <p:spPr>
          <a:xfrm>
            <a:off x="5451396" y="3440906"/>
            <a:ext cx="3727490" cy="1088708"/>
          </a:xfrm>
          <a:prstGeom prst="rect">
            <a:avLst/>
          </a:prstGeom>
          <a:noFill/>
          <a:ln/>
        </p:spPr>
        <p:txBody>
          <a:bodyPr wrap="square" lIns="0" tIns="0" rIns="0" bIns="0" rtlCol="0" anchor="t"/>
          <a:lstStyle/>
          <a:p>
            <a:pPr algn="l" indent="0" marL="0">
              <a:lnSpc>
                <a:spcPts val="2850"/>
              </a:lnSpc>
              <a:buNone/>
            </a:pPr>
            <a:r>
              <a:rPr lang="en-US" sz="1750" dirty="0">
                <a:solidFill>
                  <a:srgbClr val="454240"/>
                </a:solidFill>
                <a:latin typeface="DM Sans" pitchFamily="34" charset="0"/>
                <a:ea typeface="DM Sans" pitchFamily="34" charset="-122"/>
                <a:cs typeface="DM Sans" pitchFamily="34" charset="-120"/>
              </a:rPr>
              <a:t>Reward repeat buyers to accelerate their journey into the loyal segment</a:t>
            </a:r>
            <a:endParaRPr lang="en-US" sz="1750" dirty="0"/>
          </a:p>
        </p:txBody>
      </p:sp>
      <p:sp>
        <p:nvSpPr>
          <p:cNvPr id="13" name="Shape 9"/>
          <p:cNvSpPr/>
          <p:nvPr/>
        </p:nvSpPr>
        <p:spPr>
          <a:xfrm>
            <a:off x="9640133" y="1808798"/>
            <a:ext cx="4196358" cy="2955250"/>
          </a:xfrm>
          <a:prstGeom prst="roundRect">
            <a:avLst>
              <a:gd name="adj" fmla="val 3224"/>
            </a:avLst>
          </a:prstGeom>
          <a:solidFill>
            <a:srgbClr val="F7EDD4"/>
          </a:solidFill>
          <a:ln w="7620">
            <a:solidFill>
              <a:srgbClr val="DDD3BA"/>
            </a:solidFill>
            <a:prstDash val="solid"/>
          </a:ln>
        </p:spPr>
      </p:sp>
      <p:sp>
        <p:nvSpPr>
          <p:cNvPr id="14" name="Shape 10"/>
          <p:cNvSpPr/>
          <p:nvPr/>
        </p:nvSpPr>
        <p:spPr>
          <a:xfrm>
            <a:off x="9874568" y="2043232"/>
            <a:ext cx="680442" cy="680442"/>
          </a:xfrm>
          <a:prstGeom prst="roundRect">
            <a:avLst>
              <a:gd name="adj" fmla="val 13436980"/>
            </a:avLst>
          </a:prstGeom>
          <a:solidFill>
            <a:srgbClr val="B88E23"/>
          </a:solidFill>
          <a:ln/>
        </p:spPr>
      </p:sp>
      <p:pic>
        <p:nvPicPr>
          <p:cNvPr id="15" name="Image 2" descr="preencoded.png">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061734" y="2230279"/>
            <a:ext cx="306110" cy="306110"/>
          </a:xfrm>
          <a:prstGeom prst="rect">
            <a:avLst/>
          </a:prstGeom>
        </p:spPr>
      </p:pic>
      <p:sp>
        <p:nvSpPr>
          <p:cNvPr id="16" name="Text 11"/>
          <p:cNvSpPr/>
          <p:nvPr/>
        </p:nvSpPr>
        <p:spPr>
          <a:xfrm>
            <a:off x="9874568" y="2950488"/>
            <a:ext cx="3402806" cy="354330"/>
          </a:xfrm>
          <a:prstGeom prst="rect">
            <a:avLst/>
          </a:prstGeom>
          <a:noFill/>
          <a:ln/>
        </p:spPr>
        <p:txBody>
          <a:bodyPr wrap="none" lIns="0" tIns="0" rIns="0" bIns="0" rtlCol="0" anchor="t"/>
          <a:lstStyle/>
          <a:p>
            <a:pPr algn="l" indent="0" marL="0">
              <a:lnSpc>
                <a:spcPts val="2750"/>
              </a:lnSpc>
              <a:buNone/>
            </a:pPr>
            <a:r>
              <a:rPr lang="en-US" sz="2200" dirty="0">
                <a:solidFill>
                  <a:srgbClr val="454240"/>
                </a:solidFill>
                <a:latin typeface="Libre Baskerville" pitchFamily="34" charset="0"/>
                <a:ea typeface="Libre Baskerville" pitchFamily="34" charset="-122"/>
                <a:cs typeface="Libre Baskerville" pitchFamily="34" charset="-120"/>
              </a:rPr>
              <a:t>Review Discount Policy</a:t>
            </a:r>
            <a:endParaRPr lang="en-US" sz="2200" dirty="0"/>
          </a:p>
        </p:txBody>
      </p:sp>
      <p:sp>
        <p:nvSpPr>
          <p:cNvPr id="17" name="Text 12"/>
          <p:cNvSpPr/>
          <p:nvPr/>
        </p:nvSpPr>
        <p:spPr>
          <a:xfrm>
            <a:off x="9874568" y="3440906"/>
            <a:ext cx="3727490" cy="1088708"/>
          </a:xfrm>
          <a:prstGeom prst="rect">
            <a:avLst/>
          </a:prstGeom>
          <a:noFill/>
          <a:ln/>
        </p:spPr>
        <p:txBody>
          <a:bodyPr wrap="square" lIns="0" tIns="0" rIns="0" bIns="0" rtlCol="0" anchor="t"/>
          <a:lstStyle/>
          <a:p>
            <a:pPr algn="l" indent="0" marL="0">
              <a:lnSpc>
                <a:spcPts val="2850"/>
              </a:lnSpc>
              <a:buNone/>
            </a:pPr>
            <a:r>
              <a:rPr lang="en-US" sz="1750" dirty="0">
                <a:solidFill>
                  <a:srgbClr val="454240"/>
                </a:solidFill>
                <a:latin typeface="DM Sans" pitchFamily="34" charset="0"/>
                <a:ea typeface="DM Sans" pitchFamily="34" charset="-122"/>
                <a:cs typeface="DM Sans" pitchFamily="34" charset="-120"/>
              </a:rPr>
              <a:t>Balance promotional sales boosts with margin control and profitability</a:t>
            </a:r>
            <a:endParaRPr lang="en-US" sz="1750" dirty="0"/>
          </a:p>
        </p:txBody>
      </p:sp>
      <p:sp>
        <p:nvSpPr>
          <p:cNvPr id="18" name="Shape 13"/>
          <p:cNvSpPr/>
          <p:nvPr/>
        </p:nvSpPr>
        <p:spPr>
          <a:xfrm>
            <a:off x="793790" y="4990862"/>
            <a:ext cx="6407944" cy="2592348"/>
          </a:xfrm>
          <a:prstGeom prst="roundRect">
            <a:avLst>
              <a:gd name="adj" fmla="val 3675"/>
            </a:avLst>
          </a:prstGeom>
          <a:solidFill>
            <a:srgbClr val="F7EDD4"/>
          </a:solidFill>
          <a:ln w="7620">
            <a:solidFill>
              <a:srgbClr val="DDD3BA"/>
            </a:solidFill>
            <a:prstDash val="solid"/>
          </a:ln>
        </p:spPr>
      </p:sp>
      <p:sp>
        <p:nvSpPr>
          <p:cNvPr id="19" name="Shape 14"/>
          <p:cNvSpPr/>
          <p:nvPr/>
        </p:nvSpPr>
        <p:spPr>
          <a:xfrm>
            <a:off x="1028224" y="5225296"/>
            <a:ext cx="680442" cy="680442"/>
          </a:xfrm>
          <a:prstGeom prst="roundRect">
            <a:avLst>
              <a:gd name="adj" fmla="val 13436980"/>
            </a:avLst>
          </a:prstGeom>
          <a:solidFill>
            <a:srgbClr val="B88E23"/>
          </a:solidFill>
          <a:ln/>
        </p:spPr>
      </p:sp>
      <p:pic>
        <p:nvPicPr>
          <p:cNvPr id="20" name="Image 3" descr="preencoded.png">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215390" y="5412343"/>
            <a:ext cx="306110" cy="306110"/>
          </a:xfrm>
          <a:prstGeom prst="rect">
            <a:avLst/>
          </a:prstGeom>
        </p:spPr>
      </p:pic>
      <p:sp>
        <p:nvSpPr>
          <p:cNvPr id="21" name="Text 15"/>
          <p:cNvSpPr/>
          <p:nvPr/>
        </p:nvSpPr>
        <p:spPr>
          <a:xfrm>
            <a:off x="1028224" y="6132552"/>
            <a:ext cx="2876312" cy="354330"/>
          </a:xfrm>
          <a:prstGeom prst="rect">
            <a:avLst/>
          </a:prstGeom>
          <a:noFill/>
          <a:ln/>
        </p:spPr>
        <p:txBody>
          <a:bodyPr wrap="none" lIns="0" tIns="0" rIns="0" bIns="0" rtlCol="0" anchor="t"/>
          <a:lstStyle/>
          <a:p>
            <a:pPr algn="l" indent="0" marL="0">
              <a:lnSpc>
                <a:spcPts val="2750"/>
              </a:lnSpc>
              <a:buNone/>
            </a:pPr>
            <a:r>
              <a:rPr lang="en-US" sz="2200" dirty="0">
                <a:solidFill>
                  <a:srgbClr val="454240"/>
                </a:solidFill>
                <a:latin typeface="Libre Baskerville" pitchFamily="34" charset="0"/>
                <a:ea typeface="Libre Baskerville" pitchFamily="34" charset="-122"/>
                <a:cs typeface="Libre Baskerville" pitchFamily="34" charset="-120"/>
              </a:rPr>
              <a:t>Product Positioning</a:t>
            </a:r>
            <a:endParaRPr lang="en-US" sz="2200" dirty="0"/>
          </a:p>
        </p:txBody>
      </p:sp>
      <p:sp>
        <p:nvSpPr>
          <p:cNvPr id="22" name="Text 16"/>
          <p:cNvSpPr/>
          <p:nvPr/>
        </p:nvSpPr>
        <p:spPr>
          <a:xfrm>
            <a:off x="1028224" y="6622971"/>
            <a:ext cx="5939076" cy="725805"/>
          </a:xfrm>
          <a:prstGeom prst="rect">
            <a:avLst/>
          </a:prstGeom>
          <a:noFill/>
          <a:ln/>
        </p:spPr>
        <p:txBody>
          <a:bodyPr wrap="square" lIns="0" tIns="0" rIns="0" bIns="0" rtlCol="0" anchor="t"/>
          <a:lstStyle/>
          <a:p>
            <a:pPr algn="l" indent="0" marL="0">
              <a:lnSpc>
                <a:spcPts val="2850"/>
              </a:lnSpc>
              <a:buNone/>
            </a:pPr>
            <a:r>
              <a:rPr lang="en-US" sz="1750" dirty="0">
                <a:solidFill>
                  <a:srgbClr val="454240"/>
                </a:solidFill>
                <a:latin typeface="DM Sans" pitchFamily="34" charset="0"/>
                <a:ea typeface="DM Sans" pitchFamily="34" charset="-122"/>
                <a:cs typeface="DM Sans" pitchFamily="34" charset="-120"/>
              </a:rPr>
              <a:t>Highlight top-rated and best-selling products in marketing campaigns</a:t>
            </a:r>
            <a:endParaRPr lang="en-US" sz="1750" dirty="0"/>
          </a:p>
        </p:txBody>
      </p:sp>
      <p:sp>
        <p:nvSpPr>
          <p:cNvPr id="23" name="Shape 17"/>
          <p:cNvSpPr/>
          <p:nvPr/>
        </p:nvSpPr>
        <p:spPr>
          <a:xfrm>
            <a:off x="7428548" y="4990862"/>
            <a:ext cx="6407944" cy="2592348"/>
          </a:xfrm>
          <a:prstGeom prst="roundRect">
            <a:avLst>
              <a:gd name="adj" fmla="val 3675"/>
            </a:avLst>
          </a:prstGeom>
          <a:solidFill>
            <a:srgbClr val="F7EDD4"/>
          </a:solidFill>
          <a:ln w="7620">
            <a:solidFill>
              <a:srgbClr val="DDD3BA"/>
            </a:solidFill>
            <a:prstDash val="solid"/>
          </a:ln>
        </p:spPr>
      </p:sp>
      <p:sp>
        <p:nvSpPr>
          <p:cNvPr id="24" name="Shape 18"/>
          <p:cNvSpPr/>
          <p:nvPr/>
        </p:nvSpPr>
        <p:spPr>
          <a:xfrm>
            <a:off x="7662982" y="5225296"/>
            <a:ext cx="680442" cy="680442"/>
          </a:xfrm>
          <a:prstGeom prst="roundRect">
            <a:avLst>
              <a:gd name="adj" fmla="val 13436980"/>
            </a:avLst>
          </a:prstGeom>
          <a:solidFill>
            <a:srgbClr val="B88E23"/>
          </a:solidFill>
          <a:ln/>
        </p:spPr>
      </p:sp>
      <p:pic>
        <p:nvPicPr>
          <p:cNvPr id="25" name="Image 4" descr="preencoded.png">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850148" y="5412343"/>
            <a:ext cx="306110" cy="306110"/>
          </a:xfrm>
          <a:prstGeom prst="rect">
            <a:avLst/>
          </a:prstGeom>
        </p:spPr>
      </p:pic>
      <p:sp>
        <p:nvSpPr>
          <p:cNvPr id="26" name="Text 19"/>
          <p:cNvSpPr/>
          <p:nvPr/>
        </p:nvSpPr>
        <p:spPr>
          <a:xfrm>
            <a:off x="7662982" y="6132552"/>
            <a:ext cx="2859286" cy="354330"/>
          </a:xfrm>
          <a:prstGeom prst="rect">
            <a:avLst/>
          </a:prstGeom>
          <a:noFill/>
          <a:ln/>
        </p:spPr>
        <p:txBody>
          <a:bodyPr wrap="none" lIns="0" tIns="0" rIns="0" bIns="0" rtlCol="0" anchor="t"/>
          <a:lstStyle/>
          <a:p>
            <a:pPr algn="l" indent="0" marL="0">
              <a:lnSpc>
                <a:spcPts val="2750"/>
              </a:lnSpc>
              <a:buNone/>
            </a:pPr>
            <a:r>
              <a:rPr lang="en-US" sz="2200" dirty="0">
                <a:solidFill>
                  <a:srgbClr val="454240"/>
                </a:solidFill>
                <a:latin typeface="Libre Baskerville" pitchFamily="34" charset="0"/>
                <a:ea typeface="Libre Baskerville" pitchFamily="34" charset="-122"/>
                <a:cs typeface="Libre Baskerville" pitchFamily="34" charset="-120"/>
              </a:rPr>
              <a:t>Targeted Marketing</a:t>
            </a:r>
            <a:endParaRPr lang="en-US" sz="2200" dirty="0"/>
          </a:p>
        </p:txBody>
      </p:sp>
      <p:sp>
        <p:nvSpPr>
          <p:cNvPr id="27" name="Text 20"/>
          <p:cNvSpPr/>
          <p:nvPr/>
        </p:nvSpPr>
        <p:spPr>
          <a:xfrm>
            <a:off x="7662982" y="6622971"/>
            <a:ext cx="5939076" cy="725805"/>
          </a:xfrm>
          <a:prstGeom prst="rect">
            <a:avLst/>
          </a:prstGeom>
          <a:noFill/>
          <a:ln/>
        </p:spPr>
        <p:txBody>
          <a:bodyPr wrap="square" lIns="0" tIns="0" rIns="0" bIns="0" rtlCol="0" anchor="t"/>
          <a:lstStyle/>
          <a:p>
            <a:pPr algn="l" indent="0" marL="0">
              <a:lnSpc>
                <a:spcPts val="2850"/>
              </a:lnSpc>
              <a:buNone/>
            </a:pPr>
            <a:r>
              <a:rPr lang="en-US" sz="1750" dirty="0">
                <a:solidFill>
                  <a:srgbClr val="454240"/>
                </a:solidFill>
                <a:latin typeface="DM Sans" pitchFamily="34" charset="0"/>
                <a:ea typeface="DM Sans" pitchFamily="34" charset="-122"/>
                <a:cs typeface="DM Sans" pitchFamily="34" charset="-120"/>
              </a:rPr>
              <a:t>Focus efforts on high-revenue age groups and express-shipping users</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1680924"/>
            <a:ext cx="5670590" cy="708779"/>
          </a:xfrm>
          <a:prstGeom prst="rect">
            <a:avLst/>
          </a:prstGeom>
          <a:noFill/>
          <a:ln/>
        </p:spPr>
        <p:txBody>
          <a:bodyPr wrap="none" lIns="0" tIns="0" rIns="0" bIns="0" rtlCol="0" anchor="t"/>
          <a:lstStyle/>
          <a:p>
            <a:pPr algn="l" indent="0" marL="0">
              <a:lnSpc>
                <a:spcPts val="5550"/>
              </a:lnSpc>
              <a:buNone/>
            </a:pPr>
            <a:r>
              <a:rPr lang="en-US" sz="4450" dirty="0">
                <a:solidFill>
                  <a:srgbClr val="5C4E3D"/>
                </a:solidFill>
                <a:latin typeface="Libre Baskerville" pitchFamily="34" charset="0"/>
                <a:ea typeface="Libre Baskerville" pitchFamily="34" charset="-122"/>
                <a:cs typeface="Libre Baskerville" pitchFamily="34" charset="-120"/>
              </a:rPr>
              <a:t>Dataset Overview</a:t>
            </a:r>
            <a:endParaRPr lang="en-US" sz="4450" dirty="0"/>
          </a:p>
        </p:txBody>
      </p:sp>
      <p:sp>
        <p:nvSpPr>
          <p:cNvPr id="3" name="Text 1"/>
          <p:cNvSpPr/>
          <p:nvPr/>
        </p:nvSpPr>
        <p:spPr>
          <a:xfrm>
            <a:off x="793790" y="2956679"/>
            <a:ext cx="3048000" cy="748427"/>
          </a:xfrm>
          <a:prstGeom prst="rect">
            <a:avLst/>
          </a:prstGeom>
          <a:noFill/>
          <a:ln/>
        </p:spPr>
        <p:txBody>
          <a:bodyPr wrap="none" lIns="0" tIns="0" rIns="0" bIns="0" rtlCol="0" anchor="t"/>
          <a:lstStyle/>
          <a:p>
            <a:pPr algn="ctr" indent="0" marL="0">
              <a:lnSpc>
                <a:spcPts val="5850"/>
              </a:lnSpc>
              <a:buNone/>
            </a:pPr>
            <a:r>
              <a:rPr lang="en-US" sz="5850" dirty="0">
                <a:solidFill>
                  <a:srgbClr val="454240"/>
                </a:solidFill>
                <a:latin typeface="Libre Baskerville" pitchFamily="34" charset="0"/>
                <a:ea typeface="Libre Baskerville" pitchFamily="34" charset="-122"/>
                <a:cs typeface="Libre Baskerville" pitchFamily="34" charset="-120"/>
              </a:rPr>
              <a:t>3,900</a:t>
            </a:r>
            <a:endParaRPr lang="en-US" sz="5850" dirty="0"/>
          </a:p>
        </p:txBody>
      </p:sp>
      <p:sp>
        <p:nvSpPr>
          <p:cNvPr id="4" name="Text 2"/>
          <p:cNvSpPr/>
          <p:nvPr/>
        </p:nvSpPr>
        <p:spPr>
          <a:xfrm>
            <a:off x="900113" y="3988475"/>
            <a:ext cx="2835235" cy="354330"/>
          </a:xfrm>
          <a:prstGeom prst="rect">
            <a:avLst/>
          </a:prstGeom>
          <a:noFill/>
          <a:ln/>
        </p:spPr>
        <p:txBody>
          <a:bodyPr wrap="none" lIns="0" tIns="0" rIns="0" bIns="0" rtlCol="0" anchor="t"/>
          <a:lstStyle/>
          <a:p>
            <a:pPr algn="ctr" indent="0" marL="0">
              <a:lnSpc>
                <a:spcPts val="2750"/>
              </a:lnSpc>
              <a:buNone/>
            </a:pPr>
            <a:r>
              <a:rPr lang="en-US" sz="2200" dirty="0">
                <a:solidFill>
                  <a:srgbClr val="454240"/>
                </a:solidFill>
                <a:latin typeface="Libre Baskerville" pitchFamily="34" charset="0"/>
                <a:ea typeface="Libre Baskerville" pitchFamily="34" charset="-122"/>
                <a:cs typeface="Libre Baskerville" pitchFamily="34" charset="-120"/>
              </a:rPr>
              <a:t>Total Purchases</a:t>
            </a:r>
            <a:endParaRPr lang="en-US" sz="2200" dirty="0"/>
          </a:p>
        </p:txBody>
      </p:sp>
      <p:sp>
        <p:nvSpPr>
          <p:cNvPr id="5" name="Text 3"/>
          <p:cNvSpPr/>
          <p:nvPr/>
        </p:nvSpPr>
        <p:spPr>
          <a:xfrm>
            <a:off x="793790" y="4478893"/>
            <a:ext cx="3048000" cy="725805"/>
          </a:xfrm>
          <a:prstGeom prst="rect">
            <a:avLst/>
          </a:prstGeom>
          <a:noFill/>
          <a:ln/>
        </p:spPr>
        <p:txBody>
          <a:bodyPr wrap="square" lIns="0" tIns="0" rIns="0" bIns="0" rtlCol="0" anchor="t"/>
          <a:lstStyle/>
          <a:p>
            <a:pPr algn="ctr" indent="0" marL="0">
              <a:lnSpc>
                <a:spcPts val="2850"/>
              </a:lnSpc>
              <a:buNone/>
            </a:pPr>
            <a:r>
              <a:rPr lang="en-US" sz="1750" dirty="0">
                <a:solidFill>
                  <a:srgbClr val="454240"/>
                </a:solidFill>
                <a:latin typeface="DM Sans" pitchFamily="34" charset="0"/>
                <a:ea typeface="DM Sans" pitchFamily="34" charset="-122"/>
                <a:cs typeface="DM Sans" pitchFamily="34" charset="-120"/>
              </a:rPr>
              <a:t>Transactions analyzed across all categories</a:t>
            </a:r>
            <a:endParaRPr lang="en-US" sz="1750" dirty="0"/>
          </a:p>
        </p:txBody>
      </p:sp>
      <p:sp>
        <p:nvSpPr>
          <p:cNvPr id="6" name="Text 4"/>
          <p:cNvSpPr/>
          <p:nvPr/>
        </p:nvSpPr>
        <p:spPr>
          <a:xfrm>
            <a:off x="4125278" y="2956679"/>
            <a:ext cx="3048119" cy="748427"/>
          </a:xfrm>
          <a:prstGeom prst="rect">
            <a:avLst/>
          </a:prstGeom>
          <a:noFill/>
          <a:ln/>
        </p:spPr>
        <p:txBody>
          <a:bodyPr wrap="none" lIns="0" tIns="0" rIns="0" bIns="0" rtlCol="0" anchor="t"/>
          <a:lstStyle/>
          <a:p>
            <a:pPr algn="ctr" indent="0" marL="0">
              <a:lnSpc>
                <a:spcPts val="5850"/>
              </a:lnSpc>
              <a:buNone/>
            </a:pPr>
            <a:r>
              <a:rPr lang="en-US" sz="5850" dirty="0">
                <a:solidFill>
                  <a:srgbClr val="454240"/>
                </a:solidFill>
                <a:latin typeface="Libre Baskerville" pitchFamily="34" charset="0"/>
                <a:ea typeface="Libre Baskerville" pitchFamily="34" charset="-122"/>
                <a:cs typeface="Libre Baskerville" pitchFamily="34" charset="-120"/>
              </a:rPr>
              <a:t>18</a:t>
            </a:r>
            <a:endParaRPr lang="en-US" sz="5850" dirty="0"/>
          </a:p>
        </p:txBody>
      </p:sp>
      <p:sp>
        <p:nvSpPr>
          <p:cNvPr id="7" name="Text 5"/>
          <p:cNvSpPr/>
          <p:nvPr/>
        </p:nvSpPr>
        <p:spPr>
          <a:xfrm>
            <a:off x="4231719" y="3988475"/>
            <a:ext cx="2835235" cy="354330"/>
          </a:xfrm>
          <a:prstGeom prst="rect">
            <a:avLst/>
          </a:prstGeom>
          <a:noFill/>
          <a:ln/>
        </p:spPr>
        <p:txBody>
          <a:bodyPr wrap="none" lIns="0" tIns="0" rIns="0" bIns="0" rtlCol="0" anchor="t"/>
          <a:lstStyle/>
          <a:p>
            <a:pPr algn="ctr" indent="0" marL="0">
              <a:lnSpc>
                <a:spcPts val="2750"/>
              </a:lnSpc>
              <a:buNone/>
            </a:pPr>
            <a:r>
              <a:rPr lang="en-US" sz="2200" dirty="0">
                <a:solidFill>
                  <a:srgbClr val="454240"/>
                </a:solidFill>
                <a:latin typeface="Libre Baskerville" pitchFamily="34" charset="0"/>
                <a:ea typeface="Libre Baskerville" pitchFamily="34" charset="-122"/>
                <a:cs typeface="Libre Baskerville" pitchFamily="34" charset="-120"/>
              </a:rPr>
              <a:t>Data Columns</a:t>
            </a:r>
            <a:endParaRPr lang="en-US" sz="2200" dirty="0"/>
          </a:p>
        </p:txBody>
      </p:sp>
      <p:sp>
        <p:nvSpPr>
          <p:cNvPr id="8" name="Text 6"/>
          <p:cNvSpPr/>
          <p:nvPr/>
        </p:nvSpPr>
        <p:spPr>
          <a:xfrm>
            <a:off x="4125278" y="4478893"/>
            <a:ext cx="3048119" cy="725805"/>
          </a:xfrm>
          <a:prstGeom prst="rect">
            <a:avLst/>
          </a:prstGeom>
          <a:noFill/>
          <a:ln/>
        </p:spPr>
        <p:txBody>
          <a:bodyPr wrap="square" lIns="0" tIns="0" rIns="0" bIns="0" rtlCol="0" anchor="t"/>
          <a:lstStyle/>
          <a:p>
            <a:pPr algn="ctr" indent="0" marL="0">
              <a:lnSpc>
                <a:spcPts val="2850"/>
              </a:lnSpc>
              <a:buNone/>
            </a:pPr>
            <a:r>
              <a:rPr lang="en-US" sz="1750" dirty="0">
                <a:solidFill>
                  <a:srgbClr val="454240"/>
                </a:solidFill>
                <a:latin typeface="DM Sans" pitchFamily="34" charset="0"/>
                <a:ea typeface="DM Sans" pitchFamily="34" charset="-122"/>
                <a:cs typeface="DM Sans" pitchFamily="34" charset="-120"/>
              </a:rPr>
              <a:t>Features covering demographics and behavior</a:t>
            </a:r>
            <a:endParaRPr lang="en-US" sz="1750" dirty="0"/>
          </a:p>
        </p:txBody>
      </p:sp>
      <p:sp>
        <p:nvSpPr>
          <p:cNvPr id="9" name="Text 7"/>
          <p:cNvSpPr/>
          <p:nvPr/>
        </p:nvSpPr>
        <p:spPr>
          <a:xfrm>
            <a:off x="7456884" y="2956679"/>
            <a:ext cx="3048119" cy="748427"/>
          </a:xfrm>
          <a:prstGeom prst="rect">
            <a:avLst/>
          </a:prstGeom>
          <a:noFill/>
          <a:ln/>
        </p:spPr>
        <p:txBody>
          <a:bodyPr wrap="none" lIns="0" tIns="0" rIns="0" bIns="0" rtlCol="0" anchor="t"/>
          <a:lstStyle/>
          <a:p>
            <a:pPr algn="ctr" indent="0" marL="0">
              <a:lnSpc>
                <a:spcPts val="5850"/>
              </a:lnSpc>
              <a:buNone/>
            </a:pPr>
            <a:r>
              <a:rPr lang="en-US" sz="5850" dirty="0">
                <a:solidFill>
                  <a:srgbClr val="454240"/>
                </a:solidFill>
                <a:latin typeface="Libre Baskerville" pitchFamily="34" charset="0"/>
                <a:ea typeface="Libre Baskerville" pitchFamily="34" charset="-122"/>
                <a:cs typeface="Libre Baskerville" pitchFamily="34" charset="-120"/>
              </a:rPr>
              <a:t>50</a:t>
            </a:r>
            <a:endParaRPr lang="en-US" sz="5850" dirty="0"/>
          </a:p>
        </p:txBody>
      </p:sp>
      <p:sp>
        <p:nvSpPr>
          <p:cNvPr id="10" name="Text 8"/>
          <p:cNvSpPr/>
          <p:nvPr/>
        </p:nvSpPr>
        <p:spPr>
          <a:xfrm>
            <a:off x="7563326" y="3988475"/>
            <a:ext cx="2835235" cy="354330"/>
          </a:xfrm>
          <a:prstGeom prst="rect">
            <a:avLst/>
          </a:prstGeom>
          <a:noFill/>
          <a:ln/>
        </p:spPr>
        <p:txBody>
          <a:bodyPr wrap="none" lIns="0" tIns="0" rIns="0" bIns="0" rtlCol="0" anchor="t"/>
          <a:lstStyle/>
          <a:p>
            <a:pPr algn="ctr" indent="0" marL="0">
              <a:lnSpc>
                <a:spcPts val="2750"/>
              </a:lnSpc>
              <a:buNone/>
            </a:pPr>
            <a:r>
              <a:rPr lang="en-US" sz="2200" dirty="0">
                <a:solidFill>
                  <a:srgbClr val="454240"/>
                </a:solidFill>
                <a:latin typeface="Libre Baskerville" pitchFamily="34" charset="0"/>
                <a:ea typeface="Libre Baskerville" pitchFamily="34" charset="-122"/>
                <a:cs typeface="Libre Baskerville" pitchFamily="34" charset="-120"/>
              </a:rPr>
              <a:t>Locations</a:t>
            </a:r>
            <a:endParaRPr lang="en-US" sz="2200" dirty="0"/>
          </a:p>
        </p:txBody>
      </p:sp>
      <p:sp>
        <p:nvSpPr>
          <p:cNvPr id="11" name="Text 9"/>
          <p:cNvSpPr/>
          <p:nvPr/>
        </p:nvSpPr>
        <p:spPr>
          <a:xfrm>
            <a:off x="7456884" y="4478893"/>
            <a:ext cx="3048119" cy="725805"/>
          </a:xfrm>
          <a:prstGeom prst="rect">
            <a:avLst/>
          </a:prstGeom>
          <a:noFill/>
          <a:ln/>
        </p:spPr>
        <p:txBody>
          <a:bodyPr wrap="square" lIns="0" tIns="0" rIns="0" bIns="0" rtlCol="0" anchor="t"/>
          <a:lstStyle/>
          <a:p>
            <a:pPr algn="ctr" indent="0" marL="0">
              <a:lnSpc>
                <a:spcPts val="2850"/>
              </a:lnSpc>
              <a:buNone/>
            </a:pPr>
            <a:r>
              <a:rPr lang="en-US" sz="1750" dirty="0">
                <a:solidFill>
                  <a:srgbClr val="454240"/>
                </a:solidFill>
                <a:latin typeface="DM Sans" pitchFamily="34" charset="0"/>
                <a:ea typeface="DM Sans" pitchFamily="34" charset="-122"/>
                <a:cs typeface="DM Sans" pitchFamily="34" charset="-120"/>
              </a:rPr>
              <a:t>Geographic diversity in customer base</a:t>
            </a:r>
            <a:endParaRPr lang="en-US" sz="1750" dirty="0"/>
          </a:p>
        </p:txBody>
      </p:sp>
      <p:sp>
        <p:nvSpPr>
          <p:cNvPr id="12" name="Text 10"/>
          <p:cNvSpPr/>
          <p:nvPr/>
        </p:nvSpPr>
        <p:spPr>
          <a:xfrm>
            <a:off x="10788491" y="2956679"/>
            <a:ext cx="3048119" cy="748427"/>
          </a:xfrm>
          <a:prstGeom prst="rect">
            <a:avLst/>
          </a:prstGeom>
          <a:noFill/>
          <a:ln/>
        </p:spPr>
        <p:txBody>
          <a:bodyPr wrap="none" lIns="0" tIns="0" rIns="0" bIns="0" rtlCol="0" anchor="t"/>
          <a:lstStyle/>
          <a:p>
            <a:pPr algn="ctr" indent="0" marL="0">
              <a:lnSpc>
                <a:spcPts val="5850"/>
              </a:lnSpc>
              <a:buNone/>
            </a:pPr>
            <a:r>
              <a:rPr lang="en-US" sz="5850" dirty="0">
                <a:solidFill>
                  <a:srgbClr val="454240"/>
                </a:solidFill>
                <a:latin typeface="Libre Baskerville" pitchFamily="34" charset="0"/>
                <a:ea typeface="Libre Baskerville" pitchFamily="34" charset="-122"/>
                <a:cs typeface="Libre Baskerville" pitchFamily="34" charset="-120"/>
              </a:rPr>
              <a:t>25</a:t>
            </a:r>
            <a:endParaRPr lang="en-US" sz="5850" dirty="0"/>
          </a:p>
        </p:txBody>
      </p:sp>
      <p:sp>
        <p:nvSpPr>
          <p:cNvPr id="13" name="Text 11"/>
          <p:cNvSpPr/>
          <p:nvPr/>
        </p:nvSpPr>
        <p:spPr>
          <a:xfrm>
            <a:off x="10894933" y="3988475"/>
            <a:ext cx="2835235" cy="354330"/>
          </a:xfrm>
          <a:prstGeom prst="rect">
            <a:avLst/>
          </a:prstGeom>
          <a:noFill/>
          <a:ln/>
        </p:spPr>
        <p:txBody>
          <a:bodyPr wrap="none" lIns="0" tIns="0" rIns="0" bIns="0" rtlCol="0" anchor="t"/>
          <a:lstStyle/>
          <a:p>
            <a:pPr algn="ctr" indent="0" marL="0">
              <a:lnSpc>
                <a:spcPts val="2750"/>
              </a:lnSpc>
              <a:buNone/>
            </a:pPr>
            <a:r>
              <a:rPr lang="en-US" sz="2200" dirty="0">
                <a:solidFill>
                  <a:srgbClr val="454240"/>
                </a:solidFill>
                <a:latin typeface="Libre Baskerville" pitchFamily="34" charset="0"/>
                <a:ea typeface="Libre Baskerville" pitchFamily="34" charset="-122"/>
                <a:cs typeface="Libre Baskerville" pitchFamily="34" charset="-120"/>
              </a:rPr>
              <a:t>Products</a:t>
            </a:r>
            <a:endParaRPr lang="en-US" sz="2200" dirty="0"/>
          </a:p>
        </p:txBody>
      </p:sp>
      <p:sp>
        <p:nvSpPr>
          <p:cNvPr id="14" name="Text 12"/>
          <p:cNvSpPr/>
          <p:nvPr/>
        </p:nvSpPr>
        <p:spPr>
          <a:xfrm>
            <a:off x="10788491" y="4478893"/>
            <a:ext cx="3048119" cy="725805"/>
          </a:xfrm>
          <a:prstGeom prst="rect">
            <a:avLst/>
          </a:prstGeom>
          <a:noFill/>
          <a:ln/>
        </p:spPr>
        <p:txBody>
          <a:bodyPr wrap="square" lIns="0" tIns="0" rIns="0" bIns="0" rtlCol="0" anchor="t"/>
          <a:lstStyle/>
          <a:p>
            <a:pPr algn="ctr" indent="0" marL="0">
              <a:lnSpc>
                <a:spcPts val="2850"/>
              </a:lnSpc>
              <a:buNone/>
            </a:pPr>
            <a:r>
              <a:rPr lang="en-US" sz="1750" dirty="0">
                <a:solidFill>
                  <a:srgbClr val="454240"/>
                </a:solidFill>
                <a:latin typeface="DM Sans" pitchFamily="34" charset="0"/>
                <a:ea typeface="DM Sans" pitchFamily="34" charset="-122"/>
                <a:cs typeface="DM Sans" pitchFamily="34" charset="-120"/>
              </a:rPr>
              <a:t>Items tracked across four categories</a:t>
            </a:r>
            <a:endParaRPr lang="en-US" sz="1750" dirty="0"/>
          </a:p>
        </p:txBody>
      </p:sp>
      <p:sp>
        <p:nvSpPr>
          <p:cNvPr id="15" name="Text 13"/>
          <p:cNvSpPr/>
          <p:nvPr/>
        </p:nvSpPr>
        <p:spPr>
          <a:xfrm>
            <a:off x="793790" y="5459849"/>
            <a:ext cx="13042821" cy="1088708"/>
          </a:xfrm>
          <a:prstGeom prst="rect">
            <a:avLst/>
          </a:prstGeom>
          <a:noFill/>
          <a:ln/>
        </p:spPr>
        <p:txBody>
          <a:bodyPr wrap="square" lIns="0" tIns="0" rIns="0" bIns="0" rtlCol="0" anchor="t"/>
          <a:lstStyle/>
          <a:p>
            <a:pPr algn="l" indent="0" marL="0">
              <a:lnSpc>
                <a:spcPts val="2850"/>
              </a:lnSpc>
              <a:buNone/>
            </a:pPr>
            <a:r>
              <a:rPr lang="en-US" sz="1750" dirty="0">
                <a:solidFill>
                  <a:srgbClr val="454240"/>
                </a:solidFill>
                <a:latin typeface="DM Sans" pitchFamily="34" charset="0"/>
                <a:ea typeface="DM Sans" pitchFamily="34" charset="-122"/>
                <a:cs typeface="DM Sans" pitchFamily="34" charset="-120"/>
              </a:rPr>
              <a:t>Key features include customer demographics (age, gender, location, subscription status), purchase details (item, category, amount, season, size, color), and shopping behavior (discounts, promo codes, previous purchases, frequency, review ratings, shipping type).</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559475" y="439579"/>
            <a:ext cx="5879783" cy="499586"/>
          </a:xfrm>
          <a:prstGeom prst="rect">
            <a:avLst/>
          </a:prstGeom>
          <a:noFill/>
          <a:ln/>
        </p:spPr>
        <p:txBody>
          <a:bodyPr wrap="none" lIns="0" tIns="0" rIns="0" bIns="0" rtlCol="0" anchor="t"/>
          <a:lstStyle/>
          <a:p>
            <a:pPr algn="l" indent="0" marL="0">
              <a:lnSpc>
                <a:spcPts val="3900"/>
              </a:lnSpc>
              <a:buNone/>
            </a:pPr>
            <a:r>
              <a:rPr lang="en-US" sz="3100" dirty="0">
                <a:solidFill>
                  <a:srgbClr val="5C4E3D"/>
                </a:solidFill>
                <a:latin typeface="Libre Baskerville" pitchFamily="34" charset="0"/>
                <a:ea typeface="Libre Baskerville" pitchFamily="34" charset="-122"/>
                <a:cs typeface="Libre Baskerville" pitchFamily="34" charset="-120"/>
              </a:rPr>
              <a:t>Data Preparation &amp; Cleaning</a:t>
            </a:r>
            <a:endParaRPr lang="en-US" sz="3100" dirty="0"/>
          </a:p>
        </p:txBody>
      </p:sp>
      <p:sp>
        <p:nvSpPr>
          <p:cNvPr id="3" name="Text 1"/>
          <p:cNvSpPr/>
          <p:nvPr/>
        </p:nvSpPr>
        <p:spPr>
          <a:xfrm>
            <a:off x="559475" y="1358741"/>
            <a:ext cx="159782" cy="199787"/>
          </a:xfrm>
          <a:prstGeom prst="rect">
            <a:avLst/>
          </a:prstGeom>
          <a:noFill/>
          <a:ln/>
        </p:spPr>
        <p:txBody>
          <a:bodyPr wrap="none" lIns="0" tIns="0" rIns="0" bIns="0" rtlCol="0" anchor="t"/>
          <a:lstStyle/>
          <a:p>
            <a:pPr algn="l" indent="0" marL="0">
              <a:lnSpc>
                <a:spcPts val="2000"/>
              </a:lnSpc>
              <a:buNone/>
            </a:pPr>
            <a:r>
              <a:rPr lang="en-US" sz="1250" dirty="0">
                <a:solidFill>
                  <a:srgbClr val="454240"/>
                </a:solidFill>
                <a:latin typeface="Libre Baskerville Light" pitchFamily="34" charset="0"/>
                <a:ea typeface="Libre Baskerville Light" pitchFamily="34" charset="-122"/>
                <a:cs typeface="Libre Baskerville Light" pitchFamily="34" charset="-120"/>
              </a:rPr>
              <a:t>01</a:t>
            </a:r>
            <a:endParaRPr lang="en-US" sz="1250" dirty="0"/>
          </a:p>
        </p:txBody>
      </p:sp>
      <p:sp>
        <p:nvSpPr>
          <p:cNvPr id="4" name="Shape 2"/>
          <p:cNvSpPr/>
          <p:nvPr/>
        </p:nvSpPr>
        <p:spPr>
          <a:xfrm>
            <a:off x="559475" y="1607463"/>
            <a:ext cx="6560701" cy="22860"/>
          </a:xfrm>
          <a:prstGeom prst="rect">
            <a:avLst/>
          </a:prstGeom>
          <a:solidFill>
            <a:srgbClr val="B88E23"/>
          </a:solidFill>
          <a:ln/>
        </p:spPr>
      </p:sp>
      <p:sp>
        <p:nvSpPr>
          <p:cNvPr id="5" name="Text 3"/>
          <p:cNvSpPr/>
          <p:nvPr/>
        </p:nvSpPr>
        <p:spPr>
          <a:xfrm>
            <a:off x="559475" y="1733074"/>
            <a:ext cx="1998345" cy="249674"/>
          </a:xfrm>
          <a:prstGeom prst="rect">
            <a:avLst/>
          </a:prstGeom>
          <a:noFill/>
          <a:ln/>
        </p:spPr>
        <p:txBody>
          <a:bodyPr wrap="none" lIns="0" tIns="0" rIns="0" bIns="0" rtlCol="0" anchor="t"/>
          <a:lstStyle/>
          <a:p>
            <a:pPr algn="l" indent="0" marL="0">
              <a:lnSpc>
                <a:spcPts val="1950"/>
              </a:lnSpc>
              <a:buNone/>
            </a:pPr>
            <a:r>
              <a:rPr lang="en-US" sz="1550" dirty="0">
                <a:solidFill>
                  <a:srgbClr val="454240"/>
                </a:solidFill>
                <a:latin typeface="Libre Baskerville" pitchFamily="34" charset="0"/>
                <a:ea typeface="Libre Baskerville" pitchFamily="34" charset="-122"/>
                <a:cs typeface="Libre Baskerville" pitchFamily="34" charset="-120"/>
              </a:rPr>
              <a:t>Data Loading</a:t>
            </a:r>
            <a:endParaRPr lang="en-US" sz="1550" dirty="0"/>
          </a:p>
        </p:txBody>
      </p:sp>
      <p:sp>
        <p:nvSpPr>
          <p:cNvPr id="6" name="Text 4"/>
          <p:cNvSpPr/>
          <p:nvPr/>
        </p:nvSpPr>
        <p:spPr>
          <a:xfrm>
            <a:off x="559475" y="2142530"/>
            <a:ext cx="6560701" cy="255746"/>
          </a:xfrm>
          <a:prstGeom prst="rect">
            <a:avLst/>
          </a:prstGeom>
          <a:noFill/>
          <a:ln/>
        </p:spPr>
        <p:txBody>
          <a:bodyPr wrap="none" lIns="0" tIns="0" rIns="0" bIns="0" rtlCol="0" anchor="t"/>
          <a:lstStyle/>
          <a:p>
            <a:pPr algn="l" indent="0" marL="0">
              <a:lnSpc>
                <a:spcPts val="2000"/>
              </a:lnSpc>
              <a:buNone/>
            </a:pPr>
            <a:r>
              <a:rPr lang="en-US" sz="1250" dirty="0">
                <a:solidFill>
                  <a:srgbClr val="454240"/>
                </a:solidFill>
                <a:latin typeface="DM Sans" pitchFamily="34" charset="0"/>
                <a:ea typeface="DM Sans" pitchFamily="34" charset="-122"/>
                <a:cs typeface="DM Sans" pitchFamily="34" charset="-120"/>
              </a:rPr>
              <a:t>Imported dataset using pandas for analysis</a:t>
            </a:r>
            <a:endParaRPr lang="en-US" sz="1250" dirty="0"/>
          </a:p>
        </p:txBody>
      </p:sp>
      <p:sp>
        <p:nvSpPr>
          <p:cNvPr id="7" name="Text 5"/>
          <p:cNvSpPr/>
          <p:nvPr/>
        </p:nvSpPr>
        <p:spPr>
          <a:xfrm>
            <a:off x="559475" y="2677954"/>
            <a:ext cx="159782" cy="199787"/>
          </a:xfrm>
          <a:prstGeom prst="rect">
            <a:avLst/>
          </a:prstGeom>
          <a:noFill/>
          <a:ln/>
        </p:spPr>
        <p:txBody>
          <a:bodyPr wrap="none" lIns="0" tIns="0" rIns="0" bIns="0" rtlCol="0" anchor="t"/>
          <a:lstStyle/>
          <a:p>
            <a:pPr algn="l" indent="0" marL="0">
              <a:lnSpc>
                <a:spcPts val="2000"/>
              </a:lnSpc>
              <a:buNone/>
            </a:pPr>
            <a:r>
              <a:rPr lang="en-US" sz="1250" dirty="0">
                <a:solidFill>
                  <a:srgbClr val="454240"/>
                </a:solidFill>
                <a:latin typeface="Libre Baskerville Light" pitchFamily="34" charset="0"/>
                <a:ea typeface="Libre Baskerville Light" pitchFamily="34" charset="-122"/>
                <a:cs typeface="Libre Baskerville Light" pitchFamily="34" charset="-120"/>
              </a:rPr>
              <a:t>02</a:t>
            </a:r>
            <a:endParaRPr lang="en-US" sz="1250" dirty="0"/>
          </a:p>
        </p:txBody>
      </p:sp>
      <p:sp>
        <p:nvSpPr>
          <p:cNvPr id="8" name="Shape 6"/>
          <p:cNvSpPr/>
          <p:nvPr/>
        </p:nvSpPr>
        <p:spPr>
          <a:xfrm>
            <a:off x="559475" y="2926675"/>
            <a:ext cx="6560701" cy="22860"/>
          </a:xfrm>
          <a:prstGeom prst="rect">
            <a:avLst/>
          </a:prstGeom>
          <a:solidFill>
            <a:srgbClr val="B88E23"/>
          </a:solidFill>
          <a:ln/>
        </p:spPr>
      </p:sp>
      <p:sp>
        <p:nvSpPr>
          <p:cNvPr id="9" name="Text 7"/>
          <p:cNvSpPr/>
          <p:nvPr/>
        </p:nvSpPr>
        <p:spPr>
          <a:xfrm>
            <a:off x="559475" y="3052286"/>
            <a:ext cx="1998345" cy="249674"/>
          </a:xfrm>
          <a:prstGeom prst="rect">
            <a:avLst/>
          </a:prstGeom>
          <a:noFill/>
          <a:ln/>
        </p:spPr>
        <p:txBody>
          <a:bodyPr wrap="none" lIns="0" tIns="0" rIns="0" bIns="0" rtlCol="0" anchor="t"/>
          <a:lstStyle/>
          <a:p>
            <a:pPr algn="l" indent="0" marL="0">
              <a:lnSpc>
                <a:spcPts val="1950"/>
              </a:lnSpc>
              <a:buNone/>
            </a:pPr>
            <a:r>
              <a:rPr lang="en-US" sz="1550" dirty="0">
                <a:solidFill>
                  <a:srgbClr val="454240"/>
                </a:solidFill>
                <a:latin typeface="Libre Baskerville" pitchFamily="34" charset="0"/>
                <a:ea typeface="Libre Baskerville" pitchFamily="34" charset="-122"/>
                <a:cs typeface="Libre Baskerville" pitchFamily="34" charset="-120"/>
              </a:rPr>
              <a:t>Initial Exploration</a:t>
            </a:r>
            <a:endParaRPr lang="en-US" sz="1550" dirty="0"/>
          </a:p>
        </p:txBody>
      </p:sp>
      <p:sp>
        <p:nvSpPr>
          <p:cNvPr id="10" name="Text 8"/>
          <p:cNvSpPr/>
          <p:nvPr/>
        </p:nvSpPr>
        <p:spPr>
          <a:xfrm>
            <a:off x="559475" y="3461742"/>
            <a:ext cx="6560701" cy="255746"/>
          </a:xfrm>
          <a:prstGeom prst="rect">
            <a:avLst/>
          </a:prstGeom>
          <a:noFill/>
          <a:ln/>
        </p:spPr>
        <p:txBody>
          <a:bodyPr wrap="none" lIns="0" tIns="0" rIns="0" bIns="0" rtlCol="0" anchor="t"/>
          <a:lstStyle/>
          <a:p>
            <a:pPr algn="l" indent="0" marL="0">
              <a:lnSpc>
                <a:spcPts val="2000"/>
              </a:lnSpc>
              <a:buNone/>
            </a:pPr>
            <a:r>
              <a:rPr lang="en-US" sz="1250" dirty="0">
                <a:solidFill>
                  <a:srgbClr val="454240"/>
                </a:solidFill>
                <a:latin typeface="DM Sans" pitchFamily="34" charset="0"/>
                <a:ea typeface="DM Sans" pitchFamily="34" charset="-122"/>
                <a:cs typeface="DM Sans" pitchFamily="34" charset="-120"/>
              </a:rPr>
              <a:t>Used df.info() and .describe() for structure review</a:t>
            </a:r>
            <a:endParaRPr lang="en-US" sz="1250" dirty="0"/>
          </a:p>
        </p:txBody>
      </p:sp>
      <p:sp>
        <p:nvSpPr>
          <p:cNvPr id="11" name="Text 9"/>
          <p:cNvSpPr/>
          <p:nvPr/>
        </p:nvSpPr>
        <p:spPr>
          <a:xfrm>
            <a:off x="559475" y="3997166"/>
            <a:ext cx="159782" cy="199787"/>
          </a:xfrm>
          <a:prstGeom prst="rect">
            <a:avLst/>
          </a:prstGeom>
          <a:noFill/>
          <a:ln/>
        </p:spPr>
        <p:txBody>
          <a:bodyPr wrap="none" lIns="0" tIns="0" rIns="0" bIns="0" rtlCol="0" anchor="t"/>
          <a:lstStyle/>
          <a:p>
            <a:pPr algn="l" indent="0" marL="0">
              <a:lnSpc>
                <a:spcPts val="2000"/>
              </a:lnSpc>
              <a:buNone/>
            </a:pPr>
            <a:r>
              <a:rPr lang="en-US" sz="1250" dirty="0">
                <a:solidFill>
                  <a:srgbClr val="454240"/>
                </a:solidFill>
                <a:latin typeface="Libre Baskerville Light" pitchFamily="34" charset="0"/>
                <a:ea typeface="Libre Baskerville Light" pitchFamily="34" charset="-122"/>
                <a:cs typeface="Libre Baskerville Light" pitchFamily="34" charset="-120"/>
              </a:rPr>
              <a:t>03</a:t>
            </a:r>
            <a:endParaRPr lang="en-US" sz="1250" dirty="0"/>
          </a:p>
        </p:txBody>
      </p:sp>
      <p:sp>
        <p:nvSpPr>
          <p:cNvPr id="12" name="Shape 10"/>
          <p:cNvSpPr/>
          <p:nvPr/>
        </p:nvSpPr>
        <p:spPr>
          <a:xfrm>
            <a:off x="559475" y="4245888"/>
            <a:ext cx="6560701" cy="22860"/>
          </a:xfrm>
          <a:prstGeom prst="rect">
            <a:avLst/>
          </a:prstGeom>
          <a:solidFill>
            <a:srgbClr val="B88E23"/>
          </a:solidFill>
          <a:ln/>
        </p:spPr>
      </p:sp>
      <p:sp>
        <p:nvSpPr>
          <p:cNvPr id="13" name="Text 11"/>
          <p:cNvSpPr/>
          <p:nvPr/>
        </p:nvSpPr>
        <p:spPr>
          <a:xfrm>
            <a:off x="559475" y="4371499"/>
            <a:ext cx="2333506" cy="249674"/>
          </a:xfrm>
          <a:prstGeom prst="rect">
            <a:avLst/>
          </a:prstGeom>
          <a:noFill/>
          <a:ln/>
        </p:spPr>
        <p:txBody>
          <a:bodyPr wrap="none" lIns="0" tIns="0" rIns="0" bIns="0" rtlCol="0" anchor="t"/>
          <a:lstStyle/>
          <a:p>
            <a:pPr algn="l" indent="0" marL="0">
              <a:lnSpc>
                <a:spcPts val="1950"/>
              </a:lnSpc>
              <a:buNone/>
            </a:pPr>
            <a:r>
              <a:rPr lang="en-US" sz="1550" dirty="0">
                <a:solidFill>
                  <a:srgbClr val="454240"/>
                </a:solidFill>
                <a:latin typeface="Libre Baskerville" pitchFamily="34" charset="0"/>
                <a:ea typeface="Libre Baskerville" pitchFamily="34" charset="-122"/>
                <a:cs typeface="Libre Baskerville" pitchFamily="34" charset="-120"/>
              </a:rPr>
              <a:t>Missing Data Handling</a:t>
            </a:r>
            <a:endParaRPr lang="en-US" sz="1550" dirty="0"/>
          </a:p>
        </p:txBody>
      </p:sp>
      <p:sp>
        <p:nvSpPr>
          <p:cNvPr id="14" name="Text 12"/>
          <p:cNvSpPr/>
          <p:nvPr/>
        </p:nvSpPr>
        <p:spPr>
          <a:xfrm>
            <a:off x="559475" y="4780955"/>
            <a:ext cx="6560701" cy="255746"/>
          </a:xfrm>
          <a:prstGeom prst="rect">
            <a:avLst/>
          </a:prstGeom>
          <a:noFill/>
          <a:ln/>
        </p:spPr>
        <p:txBody>
          <a:bodyPr wrap="none" lIns="0" tIns="0" rIns="0" bIns="0" rtlCol="0" anchor="t"/>
          <a:lstStyle/>
          <a:p>
            <a:pPr algn="l" indent="0" marL="0">
              <a:lnSpc>
                <a:spcPts val="2000"/>
              </a:lnSpc>
              <a:buNone/>
            </a:pPr>
            <a:r>
              <a:rPr lang="en-US" sz="1250" dirty="0">
                <a:solidFill>
                  <a:srgbClr val="454240"/>
                </a:solidFill>
                <a:latin typeface="DM Sans" pitchFamily="34" charset="0"/>
                <a:ea typeface="DM Sans" pitchFamily="34" charset="-122"/>
                <a:cs typeface="DM Sans" pitchFamily="34" charset="-120"/>
              </a:rPr>
              <a:t>Imputed 37 missing Review Ratings with median by category</a:t>
            </a:r>
            <a:endParaRPr lang="en-US" sz="1250" dirty="0"/>
          </a:p>
        </p:txBody>
      </p:sp>
      <p:sp>
        <p:nvSpPr>
          <p:cNvPr id="15" name="Text 13"/>
          <p:cNvSpPr/>
          <p:nvPr/>
        </p:nvSpPr>
        <p:spPr>
          <a:xfrm>
            <a:off x="559475" y="5316379"/>
            <a:ext cx="159782" cy="199787"/>
          </a:xfrm>
          <a:prstGeom prst="rect">
            <a:avLst/>
          </a:prstGeom>
          <a:noFill/>
          <a:ln/>
        </p:spPr>
        <p:txBody>
          <a:bodyPr wrap="none" lIns="0" tIns="0" rIns="0" bIns="0" rtlCol="0" anchor="t"/>
          <a:lstStyle/>
          <a:p>
            <a:pPr algn="l" indent="0" marL="0">
              <a:lnSpc>
                <a:spcPts val="2000"/>
              </a:lnSpc>
              <a:buNone/>
            </a:pPr>
            <a:r>
              <a:rPr lang="en-US" sz="1250" dirty="0">
                <a:solidFill>
                  <a:srgbClr val="454240"/>
                </a:solidFill>
                <a:latin typeface="Libre Baskerville Light" pitchFamily="34" charset="0"/>
                <a:ea typeface="Libre Baskerville Light" pitchFamily="34" charset="-122"/>
                <a:cs typeface="Libre Baskerville Light" pitchFamily="34" charset="-120"/>
              </a:rPr>
              <a:t>04</a:t>
            </a:r>
            <a:endParaRPr lang="en-US" sz="1250" dirty="0"/>
          </a:p>
        </p:txBody>
      </p:sp>
      <p:sp>
        <p:nvSpPr>
          <p:cNvPr id="16" name="Shape 14"/>
          <p:cNvSpPr/>
          <p:nvPr/>
        </p:nvSpPr>
        <p:spPr>
          <a:xfrm>
            <a:off x="559475" y="5565100"/>
            <a:ext cx="6560701" cy="22860"/>
          </a:xfrm>
          <a:prstGeom prst="rect">
            <a:avLst/>
          </a:prstGeom>
          <a:solidFill>
            <a:srgbClr val="B88E23"/>
          </a:solidFill>
          <a:ln/>
        </p:spPr>
      </p:sp>
      <p:sp>
        <p:nvSpPr>
          <p:cNvPr id="17" name="Text 15"/>
          <p:cNvSpPr/>
          <p:nvPr/>
        </p:nvSpPr>
        <p:spPr>
          <a:xfrm>
            <a:off x="559475" y="5690711"/>
            <a:ext cx="2526506" cy="249674"/>
          </a:xfrm>
          <a:prstGeom prst="rect">
            <a:avLst/>
          </a:prstGeom>
          <a:noFill/>
          <a:ln/>
        </p:spPr>
        <p:txBody>
          <a:bodyPr wrap="none" lIns="0" tIns="0" rIns="0" bIns="0" rtlCol="0" anchor="t"/>
          <a:lstStyle/>
          <a:p>
            <a:pPr algn="l" indent="0" marL="0">
              <a:lnSpc>
                <a:spcPts val="1950"/>
              </a:lnSpc>
              <a:buNone/>
            </a:pPr>
            <a:r>
              <a:rPr lang="en-US" sz="1550" dirty="0">
                <a:solidFill>
                  <a:srgbClr val="454240"/>
                </a:solidFill>
                <a:latin typeface="Libre Baskerville" pitchFamily="34" charset="0"/>
                <a:ea typeface="Libre Baskerville" pitchFamily="34" charset="-122"/>
                <a:cs typeface="Libre Baskerville" pitchFamily="34" charset="-120"/>
              </a:rPr>
              <a:t>Column Standardization</a:t>
            </a:r>
            <a:endParaRPr lang="en-US" sz="1550" dirty="0"/>
          </a:p>
        </p:txBody>
      </p:sp>
      <p:sp>
        <p:nvSpPr>
          <p:cNvPr id="18" name="Text 16"/>
          <p:cNvSpPr/>
          <p:nvPr/>
        </p:nvSpPr>
        <p:spPr>
          <a:xfrm>
            <a:off x="559475" y="6100167"/>
            <a:ext cx="6560701" cy="255746"/>
          </a:xfrm>
          <a:prstGeom prst="rect">
            <a:avLst/>
          </a:prstGeom>
          <a:noFill/>
          <a:ln/>
        </p:spPr>
        <p:txBody>
          <a:bodyPr wrap="none" lIns="0" tIns="0" rIns="0" bIns="0" rtlCol="0" anchor="t"/>
          <a:lstStyle/>
          <a:p>
            <a:pPr algn="l" indent="0" marL="0">
              <a:lnSpc>
                <a:spcPts val="2000"/>
              </a:lnSpc>
              <a:buNone/>
            </a:pPr>
            <a:r>
              <a:rPr lang="en-US" sz="1250" dirty="0">
                <a:solidFill>
                  <a:srgbClr val="454240"/>
                </a:solidFill>
                <a:latin typeface="DM Sans" pitchFamily="34" charset="0"/>
                <a:ea typeface="DM Sans" pitchFamily="34" charset="-122"/>
                <a:cs typeface="DM Sans" pitchFamily="34" charset="-120"/>
              </a:rPr>
              <a:t>Renamed columns to snake_case for consistency</a:t>
            </a:r>
            <a:endParaRPr lang="en-US" sz="1250" dirty="0"/>
          </a:p>
        </p:txBody>
      </p:sp>
      <p:pic>
        <p:nvPicPr>
          <p:cNvPr id="19" name="Image 0" descr="preencoded.png">    </p:cNvPr>
          <p:cNvPicPr>
            <a:picLocks noChangeAspect="1"/>
          </p:cNvPicPr>
          <p:nvPr/>
        </p:nvPicPr>
        <p:blipFill>
          <a:blip r:embed="rId1"/>
          <a:stretch>
            <a:fillRect/>
          </a:stretch>
        </p:blipFill>
        <p:spPr>
          <a:xfrm>
            <a:off x="7517844" y="1358741"/>
            <a:ext cx="6560701" cy="6560701"/>
          </a:xfrm>
          <a:prstGeom prst="rect">
            <a:avLst/>
          </a:prstGeom>
        </p:spPr>
      </p:pic>
      <p:sp>
        <p:nvSpPr>
          <p:cNvPr id="20" name="Text 17"/>
          <p:cNvSpPr/>
          <p:nvPr/>
        </p:nvSpPr>
        <p:spPr>
          <a:xfrm>
            <a:off x="7517844" y="8099227"/>
            <a:ext cx="6560701" cy="511493"/>
          </a:xfrm>
          <a:prstGeom prst="rect">
            <a:avLst/>
          </a:prstGeom>
          <a:noFill/>
          <a:ln/>
        </p:spPr>
        <p:txBody>
          <a:bodyPr wrap="square" lIns="0" tIns="0" rIns="0" bIns="0" rtlCol="0" anchor="t"/>
          <a:lstStyle/>
          <a:p>
            <a:pPr algn="l" indent="0" marL="0">
              <a:lnSpc>
                <a:spcPts val="2000"/>
              </a:lnSpc>
              <a:buNone/>
            </a:pPr>
            <a:r>
              <a:rPr lang="en-US" sz="1250" dirty="0">
                <a:solidFill>
                  <a:srgbClr val="454240"/>
                </a:solidFill>
                <a:latin typeface="DM Sans" pitchFamily="34" charset="0"/>
                <a:ea typeface="DM Sans" pitchFamily="34" charset="-122"/>
                <a:cs typeface="DM Sans" pitchFamily="34" charset="-120"/>
              </a:rPr>
              <a:t>Feature engineering created age_group and purchase_frequency_days columns. Verified discount_applied and promo_code_used redundancy, dropping the latter.</a:t>
            </a:r>
            <a:endParaRPr lang="en-US" sz="12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629364"/>
            <a:ext cx="7556421" cy="1417558"/>
          </a:xfrm>
          <a:prstGeom prst="rect">
            <a:avLst/>
          </a:prstGeom>
          <a:noFill/>
          <a:ln/>
        </p:spPr>
        <p:txBody>
          <a:bodyPr wrap="square" lIns="0" tIns="0" rIns="0" bIns="0" rtlCol="0" anchor="t"/>
          <a:lstStyle/>
          <a:p>
            <a:pPr algn="l" indent="0" marL="0">
              <a:lnSpc>
                <a:spcPts val="5550"/>
              </a:lnSpc>
              <a:buNone/>
            </a:pPr>
            <a:r>
              <a:rPr lang="en-US" sz="4450" dirty="0">
                <a:solidFill>
                  <a:srgbClr val="5C4E3D"/>
                </a:solidFill>
                <a:latin typeface="Libre Baskerville" pitchFamily="34" charset="0"/>
                <a:ea typeface="Libre Baskerville" pitchFamily="34" charset="-122"/>
                <a:cs typeface="Libre Baskerville" pitchFamily="34" charset="-120"/>
              </a:rPr>
              <a:t>Revenue Analysis by Gender</a:t>
            </a:r>
            <a:endParaRPr lang="en-US" sz="4450" dirty="0"/>
          </a:p>
        </p:txBody>
      </p:sp>
      <p:sp>
        <p:nvSpPr>
          <p:cNvPr id="4" name="Shape 1"/>
          <p:cNvSpPr/>
          <p:nvPr/>
        </p:nvSpPr>
        <p:spPr>
          <a:xfrm>
            <a:off x="6280190" y="2387084"/>
            <a:ext cx="7556421" cy="1821180"/>
          </a:xfrm>
          <a:prstGeom prst="roundRect">
            <a:avLst>
              <a:gd name="adj" fmla="val 5231"/>
            </a:avLst>
          </a:prstGeom>
          <a:solidFill>
            <a:srgbClr val="F7EDD4"/>
          </a:solidFill>
          <a:ln w="7620">
            <a:solidFill>
              <a:srgbClr val="DDD3BA"/>
            </a:solidFill>
            <a:prstDash val="solid"/>
          </a:ln>
        </p:spPr>
      </p:sp>
      <p:sp>
        <p:nvSpPr>
          <p:cNvPr id="5" name="Text 2"/>
          <p:cNvSpPr/>
          <p:nvPr/>
        </p:nvSpPr>
        <p:spPr>
          <a:xfrm>
            <a:off x="6514624" y="2621518"/>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454240"/>
                </a:solidFill>
                <a:latin typeface="Libre Baskerville" pitchFamily="34" charset="0"/>
                <a:ea typeface="Libre Baskerville" pitchFamily="34" charset="-122"/>
                <a:cs typeface="Libre Baskerville" pitchFamily="34" charset="-120"/>
              </a:rPr>
              <a:t>Male Customers</a:t>
            </a:r>
            <a:endParaRPr lang="en-US" sz="2200" dirty="0"/>
          </a:p>
        </p:txBody>
      </p:sp>
      <p:sp>
        <p:nvSpPr>
          <p:cNvPr id="6" name="Text 3"/>
          <p:cNvSpPr/>
          <p:nvPr/>
        </p:nvSpPr>
        <p:spPr>
          <a:xfrm>
            <a:off x="6514624" y="3111937"/>
            <a:ext cx="7087553" cy="362903"/>
          </a:xfrm>
          <a:prstGeom prst="rect">
            <a:avLst/>
          </a:prstGeom>
          <a:noFill/>
          <a:ln/>
        </p:spPr>
        <p:txBody>
          <a:bodyPr wrap="none" lIns="0" tIns="0" rIns="0" bIns="0" rtlCol="0" anchor="t"/>
          <a:lstStyle/>
          <a:p>
            <a:pPr algn="l" indent="0" marL="0">
              <a:lnSpc>
                <a:spcPts val="2850"/>
              </a:lnSpc>
              <a:buNone/>
            </a:pPr>
            <a:r>
              <a:rPr lang="en-US" sz="1750" b="1" dirty="0">
                <a:solidFill>
                  <a:srgbClr val="454240"/>
                </a:solidFill>
                <a:latin typeface="DM Sans" pitchFamily="34" charset="0"/>
                <a:ea typeface="DM Sans" pitchFamily="34" charset="-122"/>
                <a:cs typeface="DM Sans" pitchFamily="34" charset="-120"/>
              </a:rPr>
              <a:t>$157,890</a:t>
            </a:r>
            <a:pPr algn="l" indent="0" marL="0">
              <a:lnSpc>
                <a:spcPts val="2850"/>
              </a:lnSpc>
              <a:buNone/>
            </a:pPr>
            <a:r>
              <a:rPr lang="en-US" sz="1750" dirty="0">
                <a:solidFill>
                  <a:srgbClr val="454240"/>
                </a:solidFill>
                <a:latin typeface="DM Sans" pitchFamily="34" charset="0"/>
                <a:ea typeface="DM Sans" pitchFamily="34" charset="-122"/>
                <a:cs typeface="DM Sans" pitchFamily="34" charset="-120"/>
              </a:rPr>
              <a:t> total revenue</a:t>
            </a:r>
            <a:endParaRPr lang="en-US" sz="1750" dirty="0"/>
          </a:p>
        </p:txBody>
      </p:sp>
      <p:sp>
        <p:nvSpPr>
          <p:cNvPr id="7" name="Text 4"/>
          <p:cNvSpPr/>
          <p:nvPr/>
        </p:nvSpPr>
        <p:spPr>
          <a:xfrm>
            <a:off x="6514624" y="3610928"/>
            <a:ext cx="7087553" cy="362903"/>
          </a:xfrm>
          <a:prstGeom prst="rect">
            <a:avLst/>
          </a:prstGeom>
          <a:noFill/>
          <a:ln/>
        </p:spPr>
        <p:txBody>
          <a:bodyPr wrap="none" lIns="0" tIns="0" rIns="0" bIns="0" rtlCol="0" anchor="t"/>
          <a:lstStyle/>
          <a:p>
            <a:pPr algn="l" indent="0" marL="0">
              <a:lnSpc>
                <a:spcPts val="2850"/>
              </a:lnSpc>
              <a:buNone/>
            </a:pPr>
            <a:r>
              <a:rPr lang="en-US" sz="1750" dirty="0">
                <a:solidFill>
                  <a:srgbClr val="454240"/>
                </a:solidFill>
                <a:latin typeface="DM Sans" pitchFamily="34" charset="0"/>
                <a:ea typeface="DM Sans" pitchFamily="34" charset="-122"/>
                <a:cs typeface="DM Sans" pitchFamily="34" charset="-120"/>
              </a:rPr>
              <a:t>Representing 68% of total sales</a:t>
            </a:r>
            <a:endParaRPr lang="en-US" sz="1750" dirty="0"/>
          </a:p>
        </p:txBody>
      </p:sp>
      <p:sp>
        <p:nvSpPr>
          <p:cNvPr id="8" name="Shape 5"/>
          <p:cNvSpPr/>
          <p:nvPr/>
        </p:nvSpPr>
        <p:spPr>
          <a:xfrm>
            <a:off x="6280190" y="4435078"/>
            <a:ext cx="7556421" cy="1821180"/>
          </a:xfrm>
          <a:prstGeom prst="roundRect">
            <a:avLst>
              <a:gd name="adj" fmla="val 5231"/>
            </a:avLst>
          </a:prstGeom>
          <a:solidFill>
            <a:srgbClr val="F7EDD4"/>
          </a:solidFill>
          <a:ln w="7620">
            <a:solidFill>
              <a:srgbClr val="DDD3BA"/>
            </a:solidFill>
            <a:prstDash val="solid"/>
          </a:ln>
        </p:spPr>
      </p:sp>
      <p:sp>
        <p:nvSpPr>
          <p:cNvPr id="9" name="Text 6"/>
          <p:cNvSpPr/>
          <p:nvPr/>
        </p:nvSpPr>
        <p:spPr>
          <a:xfrm>
            <a:off x="6514624" y="4669512"/>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454240"/>
                </a:solidFill>
                <a:latin typeface="Libre Baskerville" pitchFamily="34" charset="0"/>
                <a:ea typeface="Libre Baskerville" pitchFamily="34" charset="-122"/>
                <a:cs typeface="Libre Baskerville" pitchFamily="34" charset="-120"/>
              </a:rPr>
              <a:t>Female Customers</a:t>
            </a:r>
            <a:endParaRPr lang="en-US" sz="2200" dirty="0"/>
          </a:p>
        </p:txBody>
      </p:sp>
      <p:sp>
        <p:nvSpPr>
          <p:cNvPr id="10" name="Text 7"/>
          <p:cNvSpPr/>
          <p:nvPr/>
        </p:nvSpPr>
        <p:spPr>
          <a:xfrm>
            <a:off x="6514624" y="5159931"/>
            <a:ext cx="7087553" cy="362903"/>
          </a:xfrm>
          <a:prstGeom prst="rect">
            <a:avLst/>
          </a:prstGeom>
          <a:noFill/>
          <a:ln/>
        </p:spPr>
        <p:txBody>
          <a:bodyPr wrap="none" lIns="0" tIns="0" rIns="0" bIns="0" rtlCol="0" anchor="t"/>
          <a:lstStyle/>
          <a:p>
            <a:pPr algn="l" indent="0" marL="0">
              <a:lnSpc>
                <a:spcPts val="2850"/>
              </a:lnSpc>
              <a:buNone/>
            </a:pPr>
            <a:r>
              <a:rPr lang="en-US" sz="1750" b="1" dirty="0">
                <a:solidFill>
                  <a:srgbClr val="454240"/>
                </a:solidFill>
                <a:latin typeface="DM Sans" pitchFamily="34" charset="0"/>
                <a:ea typeface="DM Sans" pitchFamily="34" charset="-122"/>
                <a:cs typeface="DM Sans" pitchFamily="34" charset="-120"/>
              </a:rPr>
              <a:t>$75,191</a:t>
            </a:r>
            <a:pPr algn="l" indent="0" marL="0">
              <a:lnSpc>
                <a:spcPts val="2850"/>
              </a:lnSpc>
              <a:buNone/>
            </a:pPr>
            <a:r>
              <a:rPr lang="en-US" sz="1750" dirty="0">
                <a:solidFill>
                  <a:srgbClr val="454240"/>
                </a:solidFill>
                <a:latin typeface="DM Sans" pitchFamily="34" charset="0"/>
                <a:ea typeface="DM Sans" pitchFamily="34" charset="-122"/>
                <a:cs typeface="DM Sans" pitchFamily="34" charset="-120"/>
              </a:rPr>
              <a:t> total revenue</a:t>
            </a:r>
            <a:endParaRPr lang="en-US" sz="1750" dirty="0"/>
          </a:p>
        </p:txBody>
      </p:sp>
      <p:sp>
        <p:nvSpPr>
          <p:cNvPr id="11" name="Text 8"/>
          <p:cNvSpPr/>
          <p:nvPr/>
        </p:nvSpPr>
        <p:spPr>
          <a:xfrm>
            <a:off x="6514624" y="5658922"/>
            <a:ext cx="7087553" cy="362903"/>
          </a:xfrm>
          <a:prstGeom prst="rect">
            <a:avLst/>
          </a:prstGeom>
          <a:noFill/>
          <a:ln/>
        </p:spPr>
        <p:txBody>
          <a:bodyPr wrap="none" lIns="0" tIns="0" rIns="0" bIns="0" rtlCol="0" anchor="t"/>
          <a:lstStyle/>
          <a:p>
            <a:pPr algn="l" indent="0" marL="0">
              <a:lnSpc>
                <a:spcPts val="2850"/>
              </a:lnSpc>
              <a:buNone/>
            </a:pPr>
            <a:r>
              <a:rPr lang="en-US" sz="1750" dirty="0">
                <a:solidFill>
                  <a:srgbClr val="454240"/>
                </a:solidFill>
                <a:latin typeface="DM Sans" pitchFamily="34" charset="0"/>
                <a:ea typeface="DM Sans" pitchFamily="34" charset="-122"/>
                <a:cs typeface="DM Sans" pitchFamily="34" charset="-120"/>
              </a:rPr>
              <a:t>Representing 32% of total sales</a:t>
            </a:r>
            <a:endParaRPr lang="en-US" sz="1750" dirty="0"/>
          </a:p>
        </p:txBody>
      </p:sp>
      <p:sp>
        <p:nvSpPr>
          <p:cNvPr id="12" name="Text 9"/>
          <p:cNvSpPr/>
          <p:nvPr/>
        </p:nvSpPr>
        <p:spPr>
          <a:xfrm>
            <a:off x="6280190" y="6511409"/>
            <a:ext cx="7556421" cy="1088708"/>
          </a:xfrm>
          <a:prstGeom prst="rect">
            <a:avLst/>
          </a:prstGeom>
          <a:noFill/>
          <a:ln/>
        </p:spPr>
        <p:txBody>
          <a:bodyPr wrap="square" lIns="0" tIns="0" rIns="0" bIns="0" rtlCol="0" anchor="t"/>
          <a:lstStyle/>
          <a:p>
            <a:pPr algn="l" indent="0" marL="0">
              <a:lnSpc>
                <a:spcPts val="2850"/>
              </a:lnSpc>
              <a:buNone/>
            </a:pPr>
            <a:r>
              <a:rPr lang="en-US" sz="1750" dirty="0">
                <a:solidFill>
                  <a:srgbClr val="454240"/>
                </a:solidFill>
                <a:latin typeface="DM Sans" pitchFamily="34" charset="0"/>
                <a:ea typeface="DM Sans" pitchFamily="34" charset="-122"/>
                <a:cs typeface="DM Sans" pitchFamily="34" charset="-120"/>
              </a:rPr>
              <a:t>Male customers generate more than double the revenue of female customers, suggesting opportunities for targeted marketing campaigns to balance gender engagement.</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82241" y="615791"/>
            <a:ext cx="7680722" cy="698421"/>
          </a:xfrm>
          <a:prstGeom prst="rect">
            <a:avLst/>
          </a:prstGeom>
          <a:noFill/>
          <a:ln/>
        </p:spPr>
        <p:txBody>
          <a:bodyPr wrap="none" lIns="0" tIns="0" rIns="0" bIns="0" rtlCol="0" anchor="t"/>
          <a:lstStyle/>
          <a:p>
            <a:pPr algn="l" indent="0" marL="0">
              <a:lnSpc>
                <a:spcPts val="5450"/>
              </a:lnSpc>
              <a:buNone/>
            </a:pPr>
            <a:r>
              <a:rPr lang="en-US" sz="4350" dirty="0">
                <a:solidFill>
                  <a:srgbClr val="5C4E3D"/>
                </a:solidFill>
                <a:latin typeface="Libre Baskerville" pitchFamily="34" charset="0"/>
                <a:ea typeface="Libre Baskerville" pitchFamily="34" charset="-122"/>
                <a:cs typeface="Libre Baskerville" pitchFamily="34" charset="-120"/>
              </a:rPr>
              <a:t>High-Value Discount Users</a:t>
            </a:r>
            <a:endParaRPr lang="en-US" sz="4350" dirty="0"/>
          </a:p>
        </p:txBody>
      </p:sp>
      <p:sp>
        <p:nvSpPr>
          <p:cNvPr id="3" name="Text 1"/>
          <p:cNvSpPr/>
          <p:nvPr/>
        </p:nvSpPr>
        <p:spPr>
          <a:xfrm>
            <a:off x="1492091" y="3213854"/>
            <a:ext cx="2749153" cy="558760"/>
          </a:xfrm>
          <a:prstGeom prst="rect">
            <a:avLst/>
          </a:prstGeom>
          <a:noFill/>
          <a:ln/>
        </p:spPr>
        <p:txBody>
          <a:bodyPr wrap="none" lIns="0" tIns="0" rIns="0" bIns="0" rtlCol="0" anchor="t"/>
          <a:lstStyle/>
          <a:p>
            <a:pPr algn="ctr" indent="0" marL="0">
              <a:lnSpc>
                <a:spcPts val="4350"/>
              </a:lnSpc>
              <a:buNone/>
            </a:pPr>
            <a:r>
              <a:rPr lang="en-US" sz="4350" dirty="0">
                <a:solidFill>
                  <a:srgbClr val="454240"/>
                </a:solidFill>
                <a:latin typeface="Libre Baskerville" pitchFamily="34" charset="0"/>
                <a:ea typeface="Libre Baskerville" pitchFamily="34" charset="-122"/>
                <a:cs typeface="Libre Baskerville" pitchFamily="34" charset="-120"/>
              </a:rPr>
              <a:t>839</a:t>
            </a:r>
            <a:endParaRPr lang="en-US" sz="4350" dirty="0"/>
          </a:p>
        </p:txBody>
      </p:sp>
      <p:pic>
        <p:nvPicPr>
          <p:cNvPr id="4" name="Image 0" descr="preencoded.png">    </p:cNvPr>
          <p:cNvPicPr>
            <a:picLocks noChangeAspect="1"/>
          </p:cNvPicPr>
          <p:nvPr/>
        </p:nvPicPr>
        <p:blipFill>
          <a:blip r:embed="rId1"/>
          <a:stretch>
            <a:fillRect/>
          </a:stretch>
        </p:blipFill>
        <p:spPr>
          <a:xfrm>
            <a:off x="1190387" y="1817013"/>
            <a:ext cx="3352681" cy="3352681"/>
          </a:xfrm>
          <a:prstGeom prst="rect">
            <a:avLst/>
          </a:prstGeom>
        </p:spPr>
      </p:pic>
      <p:sp>
        <p:nvSpPr>
          <p:cNvPr id="5" name="Text 2"/>
          <p:cNvSpPr/>
          <p:nvPr/>
        </p:nvSpPr>
        <p:spPr>
          <a:xfrm>
            <a:off x="1469827" y="5449014"/>
            <a:ext cx="2793921" cy="349210"/>
          </a:xfrm>
          <a:prstGeom prst="rect">
            <a:avLst/>
          </a:prstGeom>
          <a:noFill/>
          <a:ln/>
        </p:spPr>
        <p:txBody>
          <a:bodyPr wrap="none" lIns="0" tIns="0" rIns="0" bIns="0" rtlCol="0" anchor="t"/>
          <a:lstStyle/>
          <a:p>
            <a:pPr algn="ctr" indent="0" marL="0">
              <a:lnSpc>
                <a:spcPts val="2700"/>
              </a:lnSpc>
              <a:buNone/>
            </a:pPr>
            <a:r>
              <a:rPr lang="en-US" sz="2150" dirty="0">
                <a:solidFill>
                  <a:srgbClr val="454240"/>
                </a:solidFill>
                <a:latin typeface="Libre Baskerville" pitchFamily="34" charset="0"/>
                <a:ea typeface="Libre Baskerville" pitchFamily="34" charset="-122"/>
                <a:cs typeface="Libre Baskerville" pitchFamily="34" charset="-120"/>
              </a:rPr>
              <a:t>Smart Shoppers</a:t>
            </a:r>
            <a:endParaRPr lang="en-US" sz="2150" dirty="0"/>
          </a:p>
        </p:txBody>
      </p:sp>
      <p:sp>
        <p:nvSpPr>
          <p:cNvPr id="6" name="Text 3"/>
          <p:cNvSpPr/>
          <p:nvPr/>
        </p:nvSpPr>
        <p:spPr>
          <a:xfrm>
            <a:off x="782241" y="5932289"/>
            <a:ext cx="4169093" cy="715089"/>
          </a:xfrm>
          <a:prstGeom prst="rect">
            <a:avLst/>
          </a:prstGeom>
          <a:noFill/>
          <a:ln/>
        </p:spPr>
        <p:txBody>
          <a:bodyPr wrap="square" lIns="0" tIns="0" rIns="0" bIns="0" rtlCol="0" anchor="t"/>
          <a:lstStyle/>
          <a:p>
            <a:pPr algn="ctr" indent="0" marL="0">
              <a:lnSpc>
                <a:spcPts val="2800"/>
              </a:lnSpc>
              <a:buNone/>
            </a:pPr>
            <a:r>
              <a:rPr lang="en-US" sz="1750" dirty="0">
                <a:solidFill>
                  <a:srgbClr val="454240"/>
                </a:solidFill>
                <a:latin typeface="DM Sans" pitchFamily="34" charset="0"/>
                <a:ea typeface="DM Sans" pitchFamily="34" charset="-122"/>
                <a:cs typeface="DM Sans" pitchFamily="34" charset="-120"/>
              </a:rPr>
              <a:t>Customers using discounts while spending above average</a:t>
            </a:r>
            <a:endParaRPr lang="en-US" sz="1750" dirty="0"/>
          </a:p>
        </p:txBody>
      </p:sp>
      <p:sp>
        <p:nvSpPr>
          <p:cNvPr id="7" name="Text 4"/>
          <p:cNvSpPr/>
          <p:nvPr/>
        </p:nvSpPr>
        <p:spPr>
          <a:xfrm>
            <a:off x="5940504" y="3213854"/>
            <a:ext cx="2749153" cy="558760"/>
          </a:xfrm>
          <a:prstGeom prst="rect">
            <a:avLst/>
          </a:prstGeom>
          <a:noFill/>
          <a:ln/>
        </p:spPr>
        <p:txBody>
          <a:bodyPr wrap="none" lIns="0" tIns="0" rIns="0" bIns="0" rtlCol="0" anchor="t"/>
          <a:lstStyle/>
          <a:p>
            <a:pPr algn="ctr" indent="0" marL="0">
              <a:lnSpc>
                <a:spcPts val="4350"/>
              </a:lnSpc>
              <a:buNone/>
            </a:pPr>
            <a:r>
              <a:rPr lang="en-US" sz="4350" dirty="0">
                <a:solidFill>
                  <a:srgbClr val="454240"/>
                </a:solidFill>
                <a:latin typeface="Libre Baskerville" pitchFamily="34" charset="0"/>
                <a:ea typeface="Libre Baskerville" pitchFamily="34" charset="-122"/>
                <a:cs typeface="Libre Baskerville" pitchFamily="34" charset="-120"/>
              </a:rPr>
              <a:t>22%</a:t>
            </a:r>
            <a:endParaRPr lang="en-US" sz="4350" dirty="0"/>
          </a:p>
        </p:txBody>
      </p:sp>
      <p:pic>
        <p:nvPicPr>
          <p:cNvPr id="8" name="Image 1" descr="preencoded.png">    </p:cNvPr>
          <p:cNvPicPr>
            <a:picLocks noChangeAspect="1"/>
          </p:cNvPicPr>
          <p:nvPr/>
        </p:nvPicPr>
        <p:blipFill>
          <a:blip r:embed="rId2"/>
          <a:stretch>
            <a:fillRect/>
          </a:stretch>
        </p:blipFill>
        <p:spPr>
          <a:xfrm>
            <a:off x="5638800" y="1817013"/>
            <a:ext cx="3352681" cy="3352681"/>
          </a:xfrm>
          <a:prstGeom prst="rect">
            <a:avLst/>
          </a:prstGeom>
        </p:spPr>
      </p:pic>
      <p:sp>
        <p:nvSpPr>
          <p:cNvPr id="9" name="Text 5"/>
          <p:cNvSpPr/>
          <p:nvPr/>
        </p:nvSpPr>
        <p:spPr>
          <a:xfrm>
            <a:off x="5918240" y="5449014"/>
            <a:ext cx="2793921" cy="349210"/>
          </a:xfrm>
          <a:prstGeom prst="rect">
            <a:avLst/>
          </a:prstGeom>
          <a:noFill/>
          <a:ln/>
        </p:spPr>
        <p:txBody>
          <a:bodyPr wrap="none" lIns="0" tIns="0" rIns="0" bIns="0" rtlCol="0" anchor="t"/>
          <a:lstStyle/>
          <a:p>
            <a:pPr algn="ctr" indent="0" marL="0">
              <a:lnSpc>
                <a:spcPts val="2700"/>
              </a:lnSpc>
              <a:buNone/>
            </a:pPr>
            <a:r>
              <a:rPr lang="en-US" sz="2150" dirty="0">
                <a:solidFill>
                  <a:srgbClr val="454240"/>
                </a:solidFill>
                <a:latin typeface="Libre Baskerville" pitchFamily="34" charset="0"/>
                <a:ea typeface="Libre Baskerville" pitchFamily="34" charset="-122"/>
                <a:cs typeface="Libre Baskerville" pitchFamily="34" charset="-120"/>
              </a:rPr>
              <a:t>Customer Share</a:t>
            </a:r>
            <a:endParaRPr lang="en-US" sz="2150" dirty="0"/>
          </a:p>
        </p:txBody>
      </p:sp>
      <p:sp>
        <p:nvSpPr>
          <p:cNvPr id="10" name="Text 6"/>
          <p:cNvSpPr/>
          <p:nvPr/>
        </p:nvSpPr>
        <p:spPr>
          <a:xfrm>
            <a:off x="5230654" y="5932289"/>
            <a:ext cx="4169093" cy="357545"/>
          </a:xfrm>
          <a:prstGeom prst="rect">
            <a:avLst/>
          </a:prstGeom>
          <a:noFill/>
          <a:ln/>
        </p:spPr>
        <p:txBody>
          <a:bodyPr wrap="none" lIns="0" tIns="0" rIns="0" bIns="0" rtlCol="0" anchor="t"/>
          <a:lstStyle/>
          <a:p>
            <a:pPr algn="ctr" indent="0" marL="0">
              <a:lnSpc>
                <a:spcPts val="2800"/>
              </a:lnSpc>
              <a:buNone/>
            </a:pPr>
            <a:r>
              <a:rPr lang="en-US" sz="1750" dirty="0">
                <a:solidFill>
                  <a:srgbClr val="454240"/>
                </a:solidFill>
                <a:latin typeface="DM Sans" pitchFamily="34" charset="0"/>
                <a:ea typeface="DM Sans" pitchFamily="34" charset="-122"/>
                <a:cs typeface="DM Sans" pitchFamily="34" charset="-120"/>
              </a:rPr>
              <a:t>Percentage of total customer base</a:t>
            </a:r>
            <a:endParaRPr lang="en-US" sz="1750" dirty="0"/>
          </a:p>
        </p:txBody>
      </p:sp>
      <p:sp>
        <p:nvSpPr>
          <p:cNvPr id="11" name="Text 7"/>
          <p:cNvSpPr/>
          <p:nvPr/>
        </p:nvSpPr>
        <p:spPr>
          <a:xfrm>
            <a:off x="10388918" y="3213854"/>
            <a:ext cx="2749153" cy="558760"/>
          </a:xfrm>
          <a:prstGeom prst="rect">
            <a:avLst/>
          </a:prstGeom>
          <a:noFill/>
          <a:ln/>
        </p:spPr>
        <p:txBody>
          <a:bodyPr wrap="none" lIns="0" tIns="0" rIns="0" bIns="0" rtlCol="0" anchor="t"/>
          <a:lstStyle/>
          <a:p>
            <a:pPr algn="ctr" indent="0" marL="0">
              <a:lnSpc>
                <a:spcPts val="4350"/>
              </a:lnSpc>
              <a:buNone/>
            </a:pPr>
            <a:r>
              <a:rPr lang="en-US" sz="4350" dirty="0">
                <a:solidFill>
                  <a:srgbClr val="454240"/>
                </a:solidFill>
                <a:latin typeface="Libre Baskerville" pitchFamily="34" charset="0"/>
                <a:ea typeface="Libre Baskerville" pitchFamily="34" charset="-122"/>
                <a:cs typeface="Libre Baskerville" pitchFamily="34" charset="-120"/>
              </a:rPr>
              <a:t>$60</a:t>
            </a:r>
            <a:endParaRPr lang="en-US" sz="4350" dirty="0"/>
          </a:p>
        </p:txBody>
      </p:sp>
      <p:pic>
        <p:nvPicPr>
          <p:cNvPr id="12" name="Image 2" descr="preencoded.png">    </p:cNvPr>
          <p:cNvPicPr>
            <a:picLocks noChangeAspect="1"/>
          </p:cNvPicPr>
          <p:nvPr/>
        </p:nvPicPr>
        <p:blipFill>
          <a:blip r:embed="rId3"/>
          <a:stretch>
            <a:fillRect/>
          </a:stretch>
        </p:blipFill>
        <p:spPr>
          <a:xfrm>
            <a:off x="10087213" y="1817013"/>
            <a:ext cx="3352681" cy="3352681"/>
          </a:xfrm>
          <a:prstGeom prst="rect">
            <a:avLst/>
          </a:prstGeom>
        </p:spPr>
      </p:pic>
      <p:sp>
        <p:nvSpPr>
          <p:cNvPr id="13" name="Text 8"/>
          <p:cNvSpPr/>
          <p:nvPr/>
        </p:nvSpPr>
        <p:spPr>
          <a:xfrm>
            <a:off x="10366653" y="5449014"/>
            <a:ext cx="2793921" cy="349210"/>
          </a:xfrm>
          <a:prstGeom prst="rect">
            <a:avLst/>
          </a:prstGeom>
          <a:noFill/>
          <a:ln/>
        </p:spPr>
        <p:txBody>
          <a:bodyPr wrap="none" lIns="0" tIns="0" rIns="0" bIns="0" rtlCol="0" anchor="t"/>
          <a:lstStyle/>
          <a:p>
            <a:pPr algn="ctr" indent="0" marL="0">
              <a:lnSpc>
                <a:spcPts val="2700"/>
              </a:lnSpc>
              <a:buNone/>
            </a:pPr>
            <a:r>
              <a:rPr lang="en-US" sz="2150" dirty="0">
                <a:solidFill>
                  <a:srgbClr val="454240"/>
                </a:solidFill>
                <a:latin typeface="Libre Baskerville" pitchFamily="34" charset="0"/>
                <a:ea typeface="Libre Baskerville" pitchFamily="34" charset="-122"/>
                <a:cs typeface="Libre Baskerville" pitchFamily="34" charset="-120"/>
              </a:rPr>
              <a:t>Average Spend</a:t>
            </a:r>
            <a:endParaRPr lang="en-US" sz="2150" dirty="0"/>
          </a:p>
        </p:txBody>
      </p:sp>
      <p:sp>
        <p:nvSpPr>
          <p:cNvPr id="14" name="Text 9"/>
          <p:cNvSpPr/>
          <p:nvPr/>
        </p:nvSpPr>
        <p:spPr>
          <a:xfrm>
            <a:off x="9679067" y="5932289"/>
            <a:ext cx="4169093" cy="357545"/>
          </a:xfrm>
          <a:prstGeom prst="rect">
            <a:avLst/>
          </a:prstGeom>
          <a:noFill/>
          <a:ln/>
        </p:spPr>
        <p:txBody>
          <a:bodyPr wrap="none" lIns="0" tIns="0" rIns="0" bIns="0" rtlCol="0" anchor="t"/>
          <a:lstStyle/>
          <a:p>
            <a:pPr algn="ctr" indent="0" marL="0">
              <a:lnSpc>
                <a:spcPts val="2800"/>
              </a:lnSpc>
              <a:buNone/>
            </a:pPr>
            <a:r>
              <a:rPr lang="en-US" sz="1750" dirty="0">
                <a:solidFill>
                  <a:srgbClr val="454240"/>
                </a:solidFill>
                <a:latin typeface="DM Sans" pitchFamily="34" charset="0"/>
                <a:ea typeface="DM Sans" pitchFamily="34" charset="-122"/>
                <a:cs typeface="DM Sans" pitchFamily="34" charset="-120"/>
              </a:rPr>
              <a:t>Purchase amount threshold identified</a:t>
            </a:r>
            <a:endParaRPr lang="en-US" sz="1750" dirty="0"/>
          </a:p>
        </p:txBody>
      </p:sp>
      <p:sp>
        <p:nvSpPr>
          <p:cNvPr id="15" name="Text 10"/>
          <p:cNvSpPr/>
          <p:nvPr/>
        </p:nvSpPr>
        <p:spPr>
          <a:xfrm>
            <a:off x="782241" y="6898719"/>
            <a:ext cx="13065919" cy="715089"/>
          </a:xfrm>
          <a:prstGeom prst="rect">
            <a:avLst/>
          </a:prstGeom>
          <a:noFill/>
          <a:ln/>
        </p:spPr>
        <p:txBody>
          <a:bodyPr wrap="square" lIns="0" tIns="0" rIns="0" bIns="0" rtlCol="0" anchor="t"/>
          <a:lstStyle/>
          <a:p>
            <a:pPr algn="l" indent="0" marL="0">
              <a:lnSpc>
                <a:spcPts val="2800"/>
              </a:lnSpc>
              <a:buNone/>
            </a:pPr>
            <a:r>
              <a:rPr lang="en-US" sz="1750" dirty="0">
                <a:solidFill>
                  <a:srgbClr val="454240"/>
                </a:solidFill>
                <a:latin typeface="DM Sans" pitchFamily="34" charset="0"/>
                <a:ea typeface="DM Sans" pitchFamily="34" charset="-122"/>
                <a:cs typeface="DM Sans" pitchFamily="34" charset="-120"/>
              </a:rPr>
              <a:t>These customers demonstrate that discounts don't necessarily reduce purchase value—they attract quality-conscious buyers who maintain high spending levels.</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911900"/>
            <a:ext cx="5812631" cy="708779"/>
          </a:xfrm>
          <a:prstGeom prst="rect">
            <a:avLst/>
          </a:prstGeom>
          <a:noFill/>
          <a:ln/>
        </p:spPr>
        <p:txBody>
          <a:bodyPr wrap="none" lIns="0" tIns="0" rIns="0" bIns="0" rtlCol="0" anchor="t"/>
          <a:lstStyle/>
          <a:p>
            <a:pPr algn="l" indent="0" marL="0">
              <a:lnSpc>
                <a:spcPts val="5550"/>
              </a:lnSpc>
              <a:buNone/>
            </a:pPr>
            <a:r>
              <a:rPr lang="en-US" sz="4450" dirty="0">
                <a:solidFill>
                  <a:srgbClr val="5C4E3D"/>
                </a:solidFill>
                <a:latin typeface="Libre Baskerville" pitchFamily="34" charset="0"/>
                <a:ea typeface="Libre Baskerville" pitchFamily="34" charset="-122"/>
                <a:cs typeface="Libre Baskerville" pitchFamily="34" charset="-120"/>
              </a:rPr>
              <a:t>Top-Rated Products</a:t>
            </a:r>
            <a:endParaRPr lang="en-US" sz="4450" dirty="0"/>
          </a:p>
        </p:txBody>
      </p:sp>
      <p:sp>
        <p:nvSpPr>
          <p:cNvPr id="3" name="Shape 1"/>
          <p:cNvSpPr/>
          <p:nvPr/>
        </p:nvSpPr>
        <p:spPr>
          <a:xfrm>
            <a:off x="793790" y="2414468"/>
            <a:ext cx="4196358" cy="1677591"/>
          </a:xfrm>
          <a:prstGeom prst="roundRect">
            <a:avLst>
              <a:gd name="adj" fmla="val 8721"/>
            </a:avLst>
          </a:prstGeom>
          <a:solidFill>
            <a:srgbClr val="FFFDFA"/>
          </a:solidFill>
          <a:ln/>
        </p:spPr>
      </p:sp>
      <p:sp>
        <p:nvSpPr>
          <p:cNvPr id="4" name="Shape 2"/>
          <p:cNvSpPr/>
          <p:nvPr/>
        </p:nvSpPr>
        <p:spPr>
          <a:xfrm>
            <a:off x="793790" y="2383988"/>
            <a:ext cx="4196358" cy="121920"/>
          </a:xfrm>
          <a:prstGeom prst="roundRect">
            <a:avLst>
              <a:gd name="adj" fmla="val 78139"/>
            </a:avLst>
          </a:prstGeom>
          <a:solidFill>
            <a:srgbClr val="B88E23"/>
          </a:solidFill>
          <a:ln/>
        </p:spPr>
      </p:sp>
      <p:sp>
        <p:nvSpPr>
          <p:cNvPr id="5" name="Shape 3"/>
          <p:cNvSpPr/>
          <p:nvPr/>
        </p:nvSpPr>
        <p:spPr>
          <a:xfrm>
            <a:off x="2551688" y="2074307"/>
            <a:ext cx="680442" cy="680442"/>
          </a:xfrm>
          <a:prstGeom prst="roundRect">
            <a:avLst>
              <a:gd name="adj" fmla="val 134383"/>
            </a:avLst>
          </a:prstGeom>
          <a:solidFill>
            <a:srgbClr val="B88E23"/>
          </a:solidFill>
          <a:ln/>
        </p:spPr>
      </p:sp>
      <p:sp>
        <p:nvSpPr>
          <p:cNvPr id="6" name="Text 4"/>
          <p:cNvSpPr/>
          <p:nvPr/>
        </p:nvSpPr>
        <p:spPr>
          <a:xfrm>
            <a:off x="2755761" y="2244447"/>
            <a:ext cx="272177" cy="340162"/>
          </a:xfrm>
          <a:prstGeom prst="rect">
            <a:avLst/>
          </a:prstGeom>
          <a:noFill/>
          <a:ln/>
        </p:spPr>
        <p:txBody>
          <a:bodyPr wrap="none" lIns="0" tIns="0" rIns="0" bIns="0" rtlCol="0" anchor="t"/>
          <a:lstStyle/>
          <a:p>
            <a:pPr algn="l" indent="0" marL="0">
              <a:lnSpc>
                <a:spcPts val="3400"/>
              </a:lnSpc>
              <a:buNone/>
            </a:pPr>
            <a:r>
              <a:rPr lang="en-US" sz="2100" dirty="0">
                <a:solidFill>
                  <a:srgbClr val="000000"/>
                </a:solidFill>
                <a:latin typeface="Libre Baskerville" pitchFamily="34" charset="0"/>
                <a:ea typeface="Libre Baskerville" pitchFamily="34" charset="-122"/>
                <a:cs typeface="Libre Baskerville" pitchFamily="34" charset="-120"/>
              </a:rPr>
              <a:t>1</a:t>
            </a:r>
            <a:endParaRPr lang="en-US" sz="2100" dirty="0"/>
          </a:p>
        </p:txBody>
      </p:sp>
      <p:sp>
        <p:nvSpPr>
          <p:cNvPr id="7" name="Text 5"/>
          <p:cNvSpPr/>
          <p:nvPr/>
        </p:nvSpPr>
        <p:spPr>
          <a:xfrm>
            <a:off x="1051084" y="2981444"/>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454240"/>
                </a:solidFill>
                <a:latin typeface="Libre Baskerville" pitchFamily="34" charset="0"/>
                <a:ea typeface="Libre Baskerville" pitchFamily="34" charset="-122"/>
                <a:cs typeface="Libre Baskerville" pitchFamily="34" charset="-120"/>
              </a:rPr>
              <a:t>Gloves</a:t>
            </a:r>
            <a:endParaRPr lang="en-US" sz="2200" dirty="0"/>
          </a:p>
        </p:txBody>
      </p:sp>
      <p:sp>
        <p:nvSpPr>
          <p:cNvPr id="8" name="Text 6"/>
          <p:cNvSpPr/>
          <p:nvPr/>
        </p:nvSpPr>
        <p:spPr>
          <a:xfrm>
            <a:off x="1051084" y="3471863"/>
            <a:ext cx="3681770" cy="362903"/>
          </a:xfrm>
          <a:prstGeom prst="rect">
            <a:avLst/>
          </a:prstGeom>
          <a:noFill/>
          <a:ln/>
        </p:spPr>
        <p:txBody>
          <a:bodyPr wrap="none" lIns="0" tIns="0" rIns="0" bIns="0" rtlCol="0" anchor="t"/>
          <a:lstStyle/>
          <a:p>
            <a:pPr algn="l" indent="0" marL="0">
              <a:lnSpc>
                <a:spcPts val="2850"/>
              </a:lnSpc>
              <a:buNone/>
            </a:pPr>
            <a:r>
              <a:rPr lang="en-US" sz="1750" dirty="0">
                <a:solidFill>
                  <a:srgbClr val="454240"/>
                </a:solidFill>
                <a:latin typeface="DM Sans" pitchFamily="34" charset="0"/>
                <a:ea typeface="DM Sans" pitchFamily="34" charset="-122"/>
                <a:cs typeface="DM Sans" pitchFamily="34" charset="-120"/>
              </a:rPr>
              <a:t>Average rating: </a:t>
            </a:r>
            <a:pPr algn="l" indent="0" marL="0">
              <a:lnSpc>
                <a:spcPts val="2850"/>
              </a:lnSpc>
              <a:buNone/>
            </a:pPr>
            <a:r>
              <a:rPr lang="en-US" sz="1750" b="1" dirty="0">
                <a:solidFill>
                  <a:srgbClr val="454240"/>
                </a:solidFill>
                <a:latin typeface="DM Sans" pitchFamily="34" charset="0"/>
                <a:ea typeface="DM Sans" pitchFamily="34" charset="-122"/>
                <a:cs typeface="DM Sans" pitchFamily="34" charset="-120"/>
              </a:rPr>
              <a:t>3.86</a:t>
            </a:r>
            <a:endParaRPr lang="en-US" sz="1750" dirty="0"/>
          </a:p>
        </p:txBody>
      </p:sp>
      <p:sp>
        <p:nvSpPr>
          <p:cNvPr id="9" name="Shape 7"/>
          <p:cNvSpPr/>
          <p:nvPr/>
        </p:nvSpPr>
        <p:spPr>
          <a:xfrm>
            <a:off x="5216962" y="2414468"/>
            <a:ext cx="4196358" cy="1677591"/>
          </a:xfrm>
          <a:prstGeom prst="roundRect">
            <a:avLst>
              <a:gd name="adj" fmla="val 8721"/>
            </a:avLst>
          </a:prstGeom>
          <a:solidFill>
            <a:srgbClr val="FFFDFA"/>
          </a:solidFill>
          <a:ln/>
        </p:spPr>
      </p:sp>
      <p:sp>
        <p:nvSpPr>
          <p:cNvPr id="10" name="Shape 8"/>
          <p:cNvSpPr/>
          <p:nvPr/>
        </p:nvSpPr>
        <p:spPr>
          <a:xfrm>
            <a:off x="5216962" y="2383988"/>
            <a:ext cx="4196358" cy="121920"/>
          </a:xfrm>
          <a:prstGeom prst="roundRect">
            <a:avLst>
              <a:gd name="adj" fmla="val 78139"/>
            </a:avLst>
          </a:prstGeom>
          <a:solidFill>
            <a:srgbClr val="B88E23"/>
          </a:solidFill>
          <a:ln/>
        </p:spPr>
      </p:sp>
      <p:sp>
        <p:nvSpPr>
          <p:cNvPr id="11" name="Shape 9"/>
          <p:cNvSpPr/>
          <p:nvPr/>
        </p:nvSpPr>
        <p:spPr>
          <a:xfrm>
            <a:off x="6974860" y="2074307"/>
            <a:ext cx="680442" cy="680442"/>
          </a:xfrm>
          <a:prstGeom prst="roundRect">
            <a:avLst>
              <a:gd name="adj" fmla="val 134383"/>
            </a:avLst>
          </a:prstGeom>
          <a:solidFill>
            <a:srgbClr val="B88E23"/>
          </a:solidFill>
          <a:ln/>
        </p:spPr>
      </p:sp>
      <p:sp>
        <p:nvSpPr>
          <p:cNvPr id="12" name="Text 10"/>
          <p:cNvSpPr/>
          <p:nvPr/>
        </p:nvSpPr>
        <p:spPr>
          <a:xfrm>
            <a:off x="7178933" y="2244447"/>
            <a:ext cx="272177" cy="340162"/>
          </a:xfrm>
          <a:prstGeom prst="rect">
            <a:avLst/>
          </a:prstGeom>
          <a:noFill/>
          <a:ln/>
        </p:spPr>
        <p:txBody>
          <a:bodyPr wrap="none" lIns="0" tIns="0" rIns="0" bIns="0" rtlCol="0" anchor="t"/>
          <a:lstStyle/>
          <a:p>
            <a:pPr algn="l" indent="0" marL="0">
              <a:lnSpc>
                <a:spcPts val="3400"/>
              </a:lnSpc>
              <a:buNone/>
            </a:pPr>
            <a:r>
              <a:rPr lang="en-US" sz="2100" dirty="0">
                <a:solidFill>
                  <a:srgbClr val="000000"/>
                </a:solidFill>
                <a:latin typeface="Libre Baskerville" pitchFamily="34" charset="0"/>
                <a:ea typeface="Libre Baskerville" pitchFamily="34" charset="-122"/>
                <a:cs typeface="Libre Baskerville" pitchFamily="34" charset="-120"/>
              </a:rPr>
              <a:t>2</a:t>
            </a:r>
            <a:endParaRPr lang="en-US" sz="2100" dirty="0"/>
          </a:p>
        </p:txBody>
      </p:sp>
      <p:sp>
        <p:nvSpPr>
          <p:cNvPr id="13" name="Text 11"/>
          <p:cNvSpPr/>
          <p:nvPr/>
        </p:nvSpPr>
        <p:spPr>
          <a:xfrm>
            <a:off x="5474256" y="2981444"/>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454240"/>
                </a:solidFill>
                <a:latin typeface="Libre Baskerville" pitchFamily="34" charset="0"/>
                <a:ea typeface="Libre Baskerville" pitchFamily="34" charset="-122"/>
                <a:cs typeface="Libre Baskerville" pitchFamily="34" charset="-120"/>
              </a:rPr>
              <a:t>Sandals</a:t>
            </a:r>
            <a:endParaRPr lang="en-US" sz="2200" dirty="0"/>
          </a:p>
        </p:txBody>
      </p:sp>
      <p:sp>
        <p:nvSpPr>
          <p:cNvPr id="14" name="Text 12"/>
          <p:cNvSpPr/>
          <p:nvPr/>
        </p:nvSpPr>
        <p:spPr>
          <a:xfrm>
            <a:off x="5474256" y="3471863"/>
            <a:ext cx="3681770" cy="362903"/>
          </a:xfrm>
          <a:prstGeom prst="rect">
            <a:avLst/>
          </a:prstGeom>
          <a:noFill/>
          <a:ln/>
        </p:spPr>
        <p:txBody>
          <a:bodyPr wrap="none" lIns="0" tIns="0" rIns="0" bIns="0" rtlCol="0" anchor="t"/>
          <a:lstStyle/>
          <a:p>
            <a:pPr algn="l" indent="0" marL="0">
              <a:lnSpc>
                <a:spcPts val="2850"/>
              </a:lnSpc>
              <a:buNone/>
            </a:pPr>
            <a:r>
              <a:rPr lang="en-US" sz="1750" dirty="0">
                <a:solidFill>
                  <a:srgbClr val="454240"/>
                </a:solidFill>
                <a:latin typeface="DM Sans" pitchFamily="34" charset="0"/>
                <a:ea typeface="DM Sans" pitchFamily="34" charset="-122"/>
                <a:cs typeface="DM Sans" pitchFamily="34" charset="-120"/>
              </a:rPr>
              <a:t>Average rating: </a:t>
            </a:r>
            <a:pPr algn="l" indent="0" marL="0">
              <a:lnSpc>
                <a:spcPts val="2850"/>
              </a:lnSpc>
              <a:buNone/>
            </a:pPr>
            <a:r>
              <a:rPr lang="en-US" sz="1750" b="1" dirty="0">
                <a:solidFill>
                  <a:srgbClr val="454240"/>
                </a:solidFill>
                <a:latin typeface="DM Sans" pitchFamily="34" charset="0"/>
                <a:ea typeface="DM Sans" pitchFamily="34" charset="-122"/>
                <a:cs typeface="DM Sans" pitchFamily="34" charset="-120"/>
              </a:rPr>
              <a:t>3.84</a:t>
            </a:r>
            <a:endParaRPr lang="en-US" sz="1750" dirty="0"/>
          </a:p>
        </p:txBody>
      </p:sp>
      <p:sp>
        <p:nvSpPr>
          <p:cNvPr id="15" name="Shape 13"/>
          <p:cNvSpPr/>
          <p:nvPr/>
        </p:nvSpPr>
        <p:spPr>
          <a:xfrm>
            <a:off x="9640133" y="2414468"/>
            <a:ext cx="4196358" cy="1677591"/>
          </a:xfrm>
          <a:prstGeom prst="roundRect">
            <a:avLst>
              <a:gd name="adj" fmla="val 8721"/>
            </a:avLst>
          </a:prstGeom>
          <a:solidFill>
            <a:srgbClr val="FFFDFA"/>
          </a:solidFill>
          <a:ln/>
        </p:spPr>
      </p:sp>
      <p:sp>
        <p:nvSpPr>
          <p:cNvPr id="16" name="Shape 14"/>
          <p:cNvSpPr/>
          <p:nvPr/>
        </p:nvSpPr>
        <p:spPr>
          <a:xfrm>
            <a:off x="9640133" y="2383988"/>
            <a:ext cx="4196358" cy="121920"/>
          </a:xfrm>
          <a:prstGeom prst="roundRect">
            <a:avLst>
              <a:gd name="adj" fmla="val 78139"/>
            </a:avLst>
          </a:prstGeom>
          <a:solidFill>
            <a:srgbClr val="B88E23"/>
          </a:solidFill>
          <a:ln/>
        </p:spPr>
      </p:sp>
      <p:sp>
        <p:nvSpPr>
          <p:cNvPr id="17" name="Shape 15"/>
          <p:cNvSpPr/>
          <p:nvPr/>
        </p:nvSpPr>
        <p:spPr>
          <a:xfrm>
            <a:off x="11398032" y="2074307"/>
            <a:ext cx="680442" cy="680442"/>
          </a:xfrm>
          <a:prstGeom prst="roundRect">
            <a:avLst>
              <a:gd name="adj" fmla="val 134383"/>
            </a:avLst>
          </a:prstGeom>
          <a:solidFill>
            <a:srgbClr val="B88E23"/>
          </a:solidFill>
          <a:ln/>
        </p:spPr>
      </p:sp>
      <p:sp>
        <p:nvSpPr>
          <p:cNvPr id="18" name="Text 16"/>
          <p:cNvSpPr/>
          <p:nvPr/>
        </p:nvSpPr>
        <p:spPr>
          <a:xfrm>
            <a:off x="11602105" y="2244447"/>
            <a:ext cx="272177" cy="340162"/>
          </a:xfrm>
          <a:prstGeom prst="rect">
            <a:avLst/>
          </a:prstGeom>
          <a:noFill/>
          <a:ln/>
        </p:spPr>
        <p:txBody>
          <a:bodyPr wrap="none" lIns="0" tIns="0" rIns="0" bIns="0" rtlCol="0" anchor="t"/>
          <a:lstStyle/>
          <a:p>
            <a:pPr algn="l" indent="0" marL="0">
              <a:lnSpc>
                <a:spcPts val="3400"/>
              </a:lnSpc>
              <a:buNone/>
            </a:pPr>
            <a:r>
              <a:rPr lang="en-US" sz="2100" dirty="0">
                <a:solidFill>
                  <a:srgbClr val="000000"/>
                </a:solidFill>
                <a:latin typeface="Libre Baskerville" pitchFamily="34" charset="0"/>
                <a:ea typeface="Libre Baskerville" pitchFamily="34" charset="-122"/>
                <a:cs typeface="Libre Baskerville" pitchFamily="34" charset="-120"/>
              </a:rPr>
              <a:t>3</a:t>
            </a:r>
            <a:endParaRPr lang="en-US" sz="2100" dirty="0"/>
          </a:p>
        </p:txBody>
      </p:sp>
      <p:sp>
        <p:nvSpPr>
          <p:cNvPr id="19" name="Text 17"/>
          <p:cNvSpPr/>
          <p:nvPr/>
        </p:nvSpPr>
        <p:spPr>
          <a:xfrm>
            <a:off x="9897427" y="2981444"/>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454240"/>
                </a:solidFill>
                <a:latin typeface="Libre Baskerville" pitchFamily="34" charset="0"/>
                <a:ea typeface="Libre Baskerville" pitchFamily="34" charset="-122"/>
                <a:cs typeface="Libre Baskerville" pitchFamily="34" charset="-120"/>
              </a:rPr>
              <a:t>Boots</a:t>
            </a:r>
            <a:endParaRPr lang="en-US" sz="2200" dirty="0"/>
          </a:p>
        </p:txBody>
      </p:sp>
      <p:sp>
        <p:nvSpPr>
          <p:cNvPr id="20" name="Text 18"/>
          <p:cNvSpPr/>
          <p:nvPr/>
        </p:nvSpPr>
        <p:spPr>
          <a:xfrm>
            <a:off x="9897427" y="3471863"/>
            <a:ext cx="3681770" cy="362903"/>
          </a:xfrm>
          <a:prstGeom prst="rect">
            <a:avLst/>
          </a:prstGeom>
          <a:noFill/>
          <a:ln/>
        </p:spPr>
        <p:txBody>
          <a:bodyPr wrap="none" lIns="0" tIns="0" rIns="0" bIns="0" rtlCol="0" anchor="t"/>
          <a:lstStyle/>
          <a:p>
            <a:pPr algn="l" indent="0" marL="0">
              <a:lnSpc>
                <a:spcPts val="2850"/>
              </a:lnSpc>
              <a:buNone/>
            </a:pPr>
            <a:r>
              <a:rPr lang="en-US" sz="1750" dirty="0">
                <a:solidFill>
                  <a:srgbClr val="454240"/>
                </a:solidFill>
                <a:latin typeface="DM Sans" pitchFamily="34" charset="0"/>
                <a:ea typeface="DM Sans" pitchFamily="34" charset="-122"/>
                <a:cs typeface="DM Sans" pitchFamily="34" charset="-120"/>
              </a:rPr>
              <a:t>Average rating: </a:t>
            </a:r>
            <a:pPr algn="l" indent="0" marL="0">
              <a:lnSpc>
                <a:spcPts val="2850"/>
              </a:lnSpc>
              <a:buNone/>
            </a:pPr>
            <a:r>
              <a:rPr lang="en-US" sz="1750" b="1" dirty="0">
                <a:solidFill>
                  <a:srgbClr val="454240"/>
                </a:solidFill>
                <a:latin typeface="DM Sans" pitchFamily="34" charset="0"/>
                <a:ea typeface="DM Sans" pitchFamily="34" charset="-122"/>
                <a:cs typeface="DM Sans" pitchFamily="34" charset="-120"/>
              </a:rPr>
              <a:t>3.82</a:t>
            </a:r>
            <a:endParaRPr lang="en-US" sz="1750" dirty="0"/>
          </a:p>
        </p:txBody>
      </p:sp>
      <p:sp>
        <p:nvSpPr>
          <p:cNvPr id="21" name="Shape 19"/>
          <p:cNvSpPr/>
          <p:nvPr/>
        </p:nvSpPr>
        <p:spPr>
          <a:xfrm>
            <a:off x="793790" y="4659035"/>
            <a:ext cx="6407944" cy="1677591"/>
          </a:xfrm>
          <a:prstGeom prst="roundRect">
            <a:avLst>
              <a:gd name="adj" fmla="val 8721"/>
            </a:avLst>
          </a:prstGeom>
          <a:solidFill>
            <a:srgbClr val="FFFDFA"/>
          </a:solidFill>
          <a:ln/>
        </p:spPr>
      </p:sp>
      <p:sp>
        <p:nvSpPr>
          <p:cNvPr id="22" name="Shape 20"/>
          <p:cNvSpPr/>
          <p:nvPr/>
        </p:nvSpPr>
        <p:spPr>
          <a:xfrm>
            <a:off x="793790" y="4628555"/>
            <a:ext cx="6407944" cy="121920"/>
          </a:xfrm>
          <a:prstGeom prst="roundRect">
            <a:avLst>
              <a:gd name="adj" fmla="val 78139"/>
            </a:avLst>
          </a:prstGeom>
          <a:solidFill>
            <a:srgbClr val="B88E23"/>
          </a:solidFill>
          <a:ln/>
        </p:spPr>
      </p:sp>
      <p:sp>
        <p:nvSpPr>
          <p:cNvPr id="23" name="Shape 21"/>
          <p:cNvSpPr/>
          <p:nvPr/>
        </p:nvSpPr>
        <p:spPr>
          <a:xfrm>
            <a:off x="3657540" y="4318873"/>
            <a:ext cx="680442" cy="680442"/>
          </a:xfrm>
          <a:prstGeom prst="roundRect">
            <a:avLst>
              <a:gd name="adj" fmla="val 134383"/>
            </a:avLst>
          </a:prstGeom>
          <a:solidFill>
            <a:srgbClr val="B88E23"/>
          </a:solidFill>
          <a:ln/>
        </p:spPr>
      </p:sp>
      <p:sp>
        <p:nvSpPr>
          <p:cNvPr id="24" name="Text 22"/>
          <p:cNvSpPr/>
          <p:nvPr/>
        </p:nvSpPr>
        <p:spPr>
          <a:xfrm>
            <a:off x="3861614" y="4489013"/>
            <a:ext cx="272177" cy="340162"/>
          </a:xfrm>
          <a:prstGeom prst="rect">
            <a:avLst/>
          </a:prstGeom>
          <a:noFill/>
          <a:ln/>
        </p:spPr>
        <p:txBody>
          <a:bodyPr wrap="none" lIns="0" tIns="0" rIns="0" bIns="0" rtlCol="0" anchor="t"/>
          <a:lstStyle/>
          <a:p>
            <a:pPr algn="l" indent="0" marL="0">
              <a:lnSpc>
                <a:spcPts val="3400"/>
              </a:lnSpc>
              <a:buNone/>
            </a:pPr>
            <a:r>
              <a:rPr lang="en-US" sz="2100" dirty="0">
                <a:solidFill>
                  <a:srgbClr val="000000"/>
                </a:solidFill>
                <a:latin typeface="Libre Baskerville" pitchFamily="34" charset="0"/>
                <a:ea typeface="Libre Baskerville" pitchFamily="34" charset="-122"/>
                <a:cs typeface="Libre Baskerville" pitchFamily="34" charset="-120"/>
              </a:rPr>
              <a:t>4</a:t>
            </a:r>
            <a:endParaRPr lang="en-US" sz="2100" dirty="0"/>
          </a:p>
        </p:txBody>
      </p:sp>
      <p:sp>
        <p:nvSpPr>
          <p:cNvPr id="25" name="Text 23"/>
          <p:cNvSpPr/>
          <p:nvPr/>
        </p:nvSpPr>
        <p:spPr>
          <a:xfrm>
            <a:off x="1051084" y="5226010"/>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454240"/>
                </a:solidFill>
                <a:latin typeface="Libre Baskerville" pitchFamily="34" charset="0"/>
                <a:ea typeface="Libre Baskerville" pitchFamily="34" charset="-122"/>
                <a:cs typeface="Libre Baskerville" pitchFamily="34" charset="-120"/>
              </a:rPr>
              <a:t>Hat</a:t>
            </a:r>
            <a:endParaRPr lang="en-US" sz="2200" dirty="0"/>
          </a:p>
        </p:txBody>
      </p:sp>
      <p:sp>
        <p:nvSpPr>
          <p:cNvPr id="26" name="Text 24"/>
          <p:cNvSpPr/>
          <p:nvPr/>
        </p:nvSpPr>
        <p:spPr>
          <a:xfrm>
            <a:off x="1051084" y="5716429"/>
            <a:ext cx="5893356" cy="362903"/>
          </a:xfrm>
          <a:prstGeom prst="rect">
            <a:avLst/>
          </a:prstGeom>
          <a:noFill/>
          <a:ln/>
        </p:spPr>
        <p:txBody>
          <a:bodyPr wrap="none" lIns="0" tIns="0" rIns="0" bIns="0" rtlCol="0" anchor="t"/>
          <a:lstStyle/>
          <a:p>
            <a:pPr algn="l" indent="0" marL="0">
              <a:lnSpc>
                <a:spcPts val="2850"/>
              </a:lnSpc>
              <a:buNone/>
            </a:pPr>
            <a:r>
              <a:rPr lang="en-US" sz="1750" dirty="0">
                <a:solidFill>
                  <a:srgbClr val="454240"/>
                </a:solidFill>
                <a:latin typeface="DM Sans" pitchFamily="34" charset="0"/>
                <a:ea typeface="DM Sans" pitchFamily="34" charset="-122"/>
                <a:cs typeface="DM Sans" pitchFamily="34" charset="-120"/>
              </a:rPr>
              <a:t>Average rating: </a:t>
            </a:r>
            <a:pPr algn="l" indent="0" marL="0">
              <a:lnSpc>
                <a:spcPts val="2850"/>
              </a:lnSpc>
              <a:buNone/>
            </a:pPr>
            <a:r>
              <a:rPr lang="en-US" sz="1750" b="1" dirty="0">
                <a:solidFill>
                  <a:srgbClr val="454240"/>
                </a:solidFill>
                <a:latin typeface="DM Sans" pitchFamily="34" charset="0"/>
                <a:ea typeface="DM Sans" pitchFamily="34" charset="-122"/>
                <a:cs typeface="DM Sans" pitchFamily="34" charset="-120"/>
              </a:rPr>
              <a:t>3.80</a:t>
            </a:r>
            <a:endParaRPr lang="en-US" sz="1750" dirty="0"/>
          </a:p>
        </p:txBody>
      </p:sp>
      <p:sp>
        <p:nvSpPr>
          <p:cNvPr id="27" name="Shape 25"/>
          <p:cNvSpPr/>
          <p:nvPr/>
        </p:nvSpPr>
        <p:spPr>
          <a:xfrm>
            <a:off x="7428548" y="4659035"/>
            <a:ext cx="6407944" cy="1677591"/>
          </a:xfrm>
          <a:prstGeom prst="roundRect">
            <a:avLst>
              <a:gd name="adj" fmla="val 8721"/>
            </a:avLst>
          </a:prstGeom>
          <a:solidFill>
            <a:srgbClr val="FFFDFA"/>
          </a:solidFill>
          <a:ln/>
        </p:spPr>
      </p:sp>
      <p:sp>
        <p:nvSpPr>
          <p:cNvPr id="28" name="Shape 26"/>
          <p:cNvSpPr/>
          <p:nvPr/>
        </p:nvSpPr>
        <p:spPr>
          <a:xfrm>
            <a:off x="7428548" y="4628555"/>
            <a:ext cx="6407944" cy="121920"/>
          </a:xfrm>
          <a:prstGeom prst="roundRect">
            <a:avLst>
              <a:gd name="adj" fmla="val 78139"/>
            </a:avLst>
          </a:prstGeom>
          <a:solidFill>
            <a:srgbClr val="B88E23"/>
          </a:solidFill>
          <a:ln/>
        </p:spPr>
      </p:sp>
      <p:sp>
        <p:nvSpPr>
          <p:cNvPr id="29" name="Shape 27"/>
          <p:cNvSpPr/>
          <p:nvPr/>
        </p:nvSpPr>
        <p:spPr>
          <a:xfrm>
            <a:off x="10292298" y="4318873"/>
            <a:ext cx="680442" cy="680442"/>
          </a:xfrm>
          <a:prstGeom prst="roundRect">
            <a:avLst>
              <a:gd name="adj" fmla="val 134383"/>
            </a:avLst>
          </a:prstGeom>
          <a:solidFill>
            <a:srgbClr val="B88E23"/>
          </a:solidFill>
          <a:ln/>
        </p:spPr>
      </p:sp>
      <p:sp>
        <p:nvSpPr>
          <p:cNvPr id="30" name="Text 28"/>
          <p:cNvSpPr/>
          <p:nvPr/>
        </p:nvSpPr>
        <p:spPr>
          <a:xfrm>
            <a:off x="10496371" y="4489013"/>
            <a:ext cx="272177" cy="340162"/>
          </a:xfrm>
          <a:prstGeom prst="rect">
            <a:avLst/>
          </a:prstGeom>
          <a:noFill/>
          <a:ln/>
        </p:spPr>
        <p:txBody>
          <a:bodyPr wrap="none" lIns="0" tIns="0" rIns="0" bIns="0" rtlCol="0" anchor="t"/>
          <a:lstStyle/>
          <a:p>
            <a:pPr algn="l" indent="0" marL="0">
              <a:lnSpc>
                <a:spcPts val="3400"/>
              </a:lnSpc>
              <a:buNone/>
            </a:pPr>
            <a:r>
              <a:rPr lang="en-US" sz="2100" dirty="0">
                <a:solidFill>
                  <a:srgbClr val="000000"/>
                </a:solidFill>
                <a:latin typeface="Libre Baskerville" pitchFamily="34" charset="0"/>
                <a:ea typeface="Libre Baskerville" pitchFamily="34" charset="-122"/>
                <a:cs typeface="Libre Baskerville" pitchFamily="34" charset="-120"/>
              </a:rPr>
              <a:t>5</a:t>
            </a:r>
            <a:endParaRPr lang="en-US" sz="2100" dirty="0"/>
          </a:p>
        </p:txBody>
      </p:sp>
      <p:sp>
        <p:nvSpPr>
          <p:cNvPr id="31" name="Text 29"/>
          <p:cNvSpPr/>
          <p:nvPr/>
        </p:nvSpPr>
        <p:spPr>
          <a:xfrm>
            <a:off x="7685842" y="5226010"/>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454240"/>
                </a:solidFill>
                <a:latin typeface="Libre Baskerville" pitchFamily="34" charset="0"/>
                <a:ea typeface="Libre Baskerville" pitchFamily="34" charset="-122"/>
                <a:cs typeface="Libre Baskerville" pitchFamily="34" charset="-120"/>
              </a:rPr>
              <a:t>Skirt</a:t>
            </a:r>
            <a:endParaRPr lang="en-US" sz="2200" dirty="0"/>
          </a:p>
        </p:txBody>
      </p:sp>
      <p:sp>
        <p:nvSpPr>
          <p:cNvPr id="32" name="Text 30"/>
          <p:cNvSpPr/>
          <p:nvPr/>
        </p:nvSpPr>
        <p:spPr>
          <a:xfrm>
            <a:off x="7685842" y="5716429"/>
            <a:ext cx="5893356" cy="362903"/>
          </a:xfrm>
          <a:prstGeom prst="rect">
            <a:avLst/>
          </a:prstGeom>
          <a:noFill/>
          <a:ln/>
        </p:spPr>
        <p:txBody>
          <a:bodyPr wrap="none" lIns="0" tIns="0" rIns="0" bIns="0" rtlCol="0" anchor="t"/>
          <a:lstStyle/>
          <a:p>
            <a:pPr algn="l" indent="0" marL="0">
              <a:lnSpc>
                <a:spcPts val="2850"/>
              </a:lnSpc>
              <a:buNone/>
            </a:pPr>
            <a:r>
              <a:rPr lang="en-US" sz="1750" dirty="0">
                <a:solidFill>
                  <a:srgbClr val="454240"/>
                </a:solidFill>
                <a:latin typeface="DM Sans" pitchFamily="34" charset="0"/>
                <a:ea typeface="DM Sans" pitchFamily="34" charset="-122"/>
                <a:cs typeface="DM Sans" pitchFamily="34" charset="-120"/>
              </a:rPr>
              <a:t>Average rating: </a:t>
            </a:r>
            <a:pPr algn="l" indent="0" marL="0">
              <a:lnSpc>
                <a:spcPts val="2850"/>
              </a:lnSpc>
              <a:buNone/>
            </a:pPr>
            <a:r>
              <a:rPr lang="en-US" sz="1750" b="1" dirty="0">
                <a:solidFill>
                  <a:srgbClr val="454240"/>
                </a:solidFill>
                <a:latin typeface="DM Sans" pitchFamily="34" charset="0"/>
                <a:ea typeface="DM Sans" pitchFamily="34" charset="-122"/>
                <a:cs typeface="DM Sans" pitchFamily="34" charset="-120"/>
              </a:rPr>
              <a:t>3.78</a:t>
            </a:r>
            <a:endParaRPr lang="en-US" sz="1750" dirty="0"/>
          </a:p>
        </p:txBody>
      </p:sp>
      <p:sp>
        <p:nvSpPr>
          <p:cNvPr id="33" name="Text 31"/>
          <p:cNvSpPr/>
          <p:nvPr/>
        </p:nvSpPr>
        <p:spPr>
          <a:xfrm>
            <a:off x="793790" y="6591776"/>
            <a:ext cx="13042821" cy="725805"/>
          </a:xfrm>
          <a:prstGeom prst="rect">
            <a:avLst/>
          </a:prstGeom>
          <a:noFill/>
          <a:ln/>
        </p:spPr>
        <p:txBody>
          <a:bodyPr wrap="square" lIns="0" tIns="0" rIns="0" bIns="0" rtlCol="0" anchor="t"/>
          <a:lstStyle/>
          <a:p>
            <a:pPr algn="l" indent="0" marL="0">
              <a:lnSpc>
                <a:spcPts val="2850"/>
              </a:lnSpc>
              <a:buNone/>
            </a:pPr>
            <a:r>
              <a:rPr lang="en-US" sz="1750" dirty="0">
                <a:solidFill>
                  <a:srgbClr val="454240"/>
                </a:solidFill>
                <a:latin typeface="DM Sans" pitchFamily="34" charset="0"/>
                <a:ea typeface="DM Sans" pitchFamily="34" charset="-122"/>
                <a:cs typeface="DM Sans" pitchFamily="34" charset="-120"/>
              </a:rPr>
              <a:t>These top-rated products should be prominently featured in marketing campaigns and product positioning strategies to capitalize on customer satisfaction.</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457676" y="359569"/>
            <a:ext cx="5488424" cy="408623"/>
          </a:xfrm>
          <a:prstGeom prst="rect">
            <a:avLst/>
          </a:prstGeom>
          <a:noFill/>
          <a:ln/>
        </p:spPr>
        <p:txBody>
          <a:bodyPr wrap="none" lIns="0" tIns="0" rIns="0" bIns="0" rtlCol="0" anchor="t"/>
          <a:lstStyle/>
          <a:p>
            <a:pPr algn="l" indent="0" marL="0">
              <a:lnSpc>
                <a:spcPts val="3200"/>
              </a:lnSpc>
              <a:buNone/>
            </a:pPr>
            <a:r>
              <a:rPr lang="en-US" sz="2550" dirty="0">
                <a:solidFill>
                  <a:srgbClr val="5C4E3D"/>
                </a:solidFill>
                <a:latin typeface="Libre Baskerville" pitchFamily="34" charset="0"/>
                <a:ea typeface="Libre Baskerville" pitchFamily="34" charset="-122"/>
                <a:cs typeface="Libre Baskerville" pitchFamily="34" charset="-120"/>
              </a:rPr>
              <a:t>Customer Segmentation Insights</a:t>
            </a:r>
            <a:endParaRPr lang="en-US" sz="2550" dirty="0"/>
          </a:p>
        </p:txBody>
      </p:sp>
      <p:pic>
        <p:nvPicPr>
          <p:cNvPr id="3" name="Image 0" descr="preencoded.png">    </p:cNvPr>
          <p:cNvPicPr>
            <a:picLocks noChangeAspect="1"/>
          </p:cNvPicPr>
          <p:nvPr/>
        </p:nvPicPr>
        <p:blipFill>
          <a:blip r:embed="rId1"/>
          <a:stretch>
            <a:fillRect/>
          </a:stretch>
        </p:blipFill>
        <p:spPr>
          <a:xfrm>
            <a:off x="457676" y="1029653"/>
            <a:ext cx="13715048" cy="7519154"/>
          </a:xfrm>
          <a:prstGeom prst="rect">
            <a:avLst/>
          </a:prstGeom>
        </p:spPr>
      </p:pic>
      <p:sp>
        <p:nvSpPr>
          <p:cNvPr id="4" name="Shape 1"/>
          <p:cNvSpPr/>
          <p:nvPr/>
        </p:nvSpPr>
        <p:spPr>
          <a:xfrm>
            <a:off x="4428649" y="8579287"/>
            <a:ext cx="130731" cy="130731"/>
          </a:xfrm>
          <a:prstGeom prst="roundRect">
            <a:avLst>
              <a:gd name="adj" fmla="val 13989"/>
            </a:avLst>
          </a:prstGeom>
          <a:solidFill>
            <a:srgbClr val="40320C"/>
          </a:solidFill>
          <a:ln/>
        </p:spPr>
      </p:sp>
      <p:sp>
        <p:nvSpPr>
          <p:cNvPr id="5" name="Text 2"/>
          <p:cNvSpPr/>
          <p:nvPr/>
        </p:nvSpPr>
        <p:spPr>
          <a:xfrm>
            <a:off x="4620339" y="8579287"/>
            <a:ext cx="307419" cy="130731"/>
          </a:xfrm>
          <a:prstGeom prst="rect">
            <a:avLst/>
          </a:prstGeom>
          <a:noFill/>
          <a:ln/>
        </p:spPr>
        <p:txBody>
          <a:bodyPr wrap="none" lIns="0" tIns="0" rIns="0" bIns="0" rtlCol="0" anchor="t"/>
          <a:lstStyle/>
          <a:p>
            <a:pPr algn="l" indent="0" marL="0">
              <a:lnSpc>
                <a:spcPts val="1000"/>
              </a:lnSpc>
              <a:buNone/>
            </a:pPr>
            <a:r>
              <a:rPr lang="en-US" sz="1000" dirty="0">
                <a:solidFill>
                  <a:srgbClr val="454240"/>
                </a:solidFill>
                <a:latin typeface="DM Sans" pitchFamily="34" charset="0"/>
                <a:ea typeface="DM Sans" pitchFamily="34" charset="-122"/>
                <a:cs typeface="DM Sans" pitchFamily="34" charset="-120"/>
              </a:rPr>
              <a:t>Loyal</a:t>
            </a:r>
            <a:endParaRPr lang="en-US" sz="1000" dirty="0"/>
          </a:p>
        </p:txBody>
      </p:sp>
      <p:sp>
        <p:nvSpPr>
          <p:cNvPr id="6" name="Shape 3"/>
          <p:cNvSpPr/>
          <p:nvPr/>
        </p:nvSpPr>
        <p:spPr>
          <a:xfrm>
            <a:off x="6931938" y="8579287"/>
            <a:ext cx="130731" cy="130731"/>
          </a:xfrm>
          <a:prstGeom prst="roundRect">
            <a:avLst>
              <a:gd name="adj" fmla="val 13989"/>
            </a:avLst>
          </a:prstGeom>
          <a:solidFill>
            <a:srgbClr val="9D791E"/>
          </a:solidFill>
          <a:ln/>
        </p:spPr>
      </p:sp>
      <p:sp>
        <p:nvSpPr>
          <p:cNvPr id="7" name="Text 4"/>
          <p:cNvSpPr/>
          <p:nvPr/>
        </p:nvSpPr>
        <p:spPr>
          <a:xfrm>
            <a:off x="7123628" y="8579287"/>
            <a:ext cx="574715" cy="130731"/>
          </a:xfrm>
          <a:prstGeom prst="rect">
            <a:avLst/>
          </a:prstGeom>
          <a:noFill/>
          <a:ln/>
        </p:spPr>
        <p:txBody>
          <a:bodyPr wrap="none" lIns="0" tIns="0" rIns="0" bIns="0" rtlCol="0" anchor="t"/>
          <a:lstStyle/>
          <a:p>
            <a:pPr algn="l" indent="0" marL="0">
              <a:lnSpc>
                <a:spcPts val="1000"/>
              </a:lnSpc>
              <a:buNone/>
            </a:pPr>
            <a:r>
              <a:rPr lang="en-US" sz="1000" dirty="0">
                <a:solidFill>
                  <a:srgbClr val="454240"/>
                </a:solidFill>
                <a:latin typeface="DM Sans" pitchFamily="34" charset="0"/>
                <a:ea typeface="DM Sans" pitchFamily="34" charset="-122"/>
                <a:cs typeface="DM Sans" pitchFamily="34" charset="-120"/>
              </a:rPr>
              <a:t>Returning</a:t>
            </a:r>
            <a:endParaRPr lang="en-US" sz="1000" dirty="0"/>
          </a:p>
        </p:txBody>
      </p:sp>
      <p:sp>
        <p:nvSpPr>
          <p:cNvPr id="8" name="Shape 5"/>
          <p:cNvSpPr/>
          <p:nvPr/>
        </p:nvSpPr>
        <p:spPr>
          <a:xfrm>
            <a:off x="9702641" y="8579287"/>
            <a:ext cx="130731" cy="130731"/>
          </a:xfrm>
          <a:prstGeom prst="roundRect">
            <a:avLst>
              <a:gd name="adj" fmla="val 13989"/>
            </a:avLst>
          </a:prstGeom>
          <a:solidFill>
            <a:srgbClr val="DDB44C"/>
          </a:solidFill>
          <a:ln/>
        </p:spPr>
      </p:sp>
      <p:sp>
        <p:nvSpPr>
          <p:cNvPr id="9" name="Text 6"/>
          <p:cNvSpPr/>
          <p:nvPr/>
        </p:nvSpPr>
        <p:spPr>
          <a:xfrm>
            <a:off x="9894332" y="8579287"/>
            <a:ext cx="261818" cy="130731"/>
          </a:xfrm>
          <a:prstGeom prst="rect">
            <a:avLst/>
          </a:prstGeom>
          <a:noFill/>
          <a:ln/>
        </p:spPr>
        <p:txBody>
          <a:bodyPr wrap="none" lIns="0" tIns="0" rIns="0" bIns="0" rtlCol="0" anchor="t"/>
          <a:lstStyle/>
          <a:p>
            <a:pPr algn="l" indent="0" marL="0">
              <a:lnSpc>
                <a:spcPts val="1000"/>
              </a:lnSpc>
              <a:buNone/>
            </a:pPr>
            <a:r>
              <a:rPr lang="en-US" sz="1000" dirty="0">
                <a:solidFill>
                  <a:srgbClr val="454240"/>
                </a:solidFill>
                <a:latin typeface="DM Sans" pitchFamily="34" charset="0"/>
                <a:ea typeface="DM Sans" pitchFamily="34" charset="-122"/>
                <a:cs typeface="DM Sans" pitchFamily="34" charset="-120"/>
              </a:rPr>
              <a:t>New</a:t>
            </a:r>
            <a:endParaRPr lang="en-US" sz="1000" dirty="0"/>
          </a:p>
        </p:txBody>
      </p:sp>
      <p:sp>
        <p:nvSpPr>
          <p:cNvPr id="10" name="Text 7"/>
          <p:cNvSpPr/>
          <p:nvPr/>
        </p:nvSpPr>
        <p:spPr>
          <a:xfrm>
            <a:off x="457676" y="8987790"/>
            <a:ext cx="2307312" cy="204311"/>
          </a:xfrm>
          <a:prstGeom prst="rect">
            <a:avLst/>
          </a:prstGeom>
          <a:noFill/>
          <a:ln/>
        </p:spPr>
        <p:txBody>
          <a:bodyPr wrap="none" lIns="0" tIns="0" rIns="0" bIns="0" rtlCol="0" anchor="t"/>
          <a:lstStyle/>
          <a:p>
            <a:pPr algn="l" indent="0" marL="0">
              <a:lnSpc>
                <a:spcPts val="1600"/>
              </a:lnSpc>
              <a:buNone/>
            </a:pPr>
            <a:r>
              <a:rPr lang="en-US" sz="1250" dirty="0">
                <a:solidFill>
                  <a:srgbClr val="5C4E3D"/>
                </a:solidFill>
                <a:latin typeface="Libre Baskerville" pitchFamily="34" charset="0"/>
                <a:ea typeface="Libre Baskerville" pitchFamily="34" charset="-122"/>
                <a:cs typeface="Libre Baskerville" pitchFamily="34" charset="-120"/>
              </a:rPr>
              <a:t>Loyal Customers Dominate</a:t>
            </a:r>
            <a:endParaRPr lang="en-US" sz="1250" dirty="0"/>
          </a:p>
        </p:txBody>
      </p:sp>
      <p:sp>
        <p:nvSpPr>
          <p:cNvPr id="11" name="Text 8"/>
          <p:cNvSpPr/>
          <p:nvPr/>
        </p:nvSpPr>
        <p:spPr>
          <a:xfrm>
            <a:off x="457676" y="9322832"/>
            <a:ext cx="6698099" cy="418147"/>
          </a:xfrm>
          <a:prstGeom prst="rect">
            <a:avLst/>
          </a:prstGeom>
          <a:noFill/>
          <a:ln/>
        </p:spPr>
        <p:txBody>
          <a:bodyPr wrap="square" lIns="0" tIns="0" rIns="0" bIns="0" rtlCol="0" anchor="t"/>
          <a:lstStyle/>
          <a:p>
            <a:pPr algn="l" indent="0" marL="0">
              <a:lnSpc>
                <a:spcPts val="1600"/>
              </a:lnSpc>
              <a:buNone/>
            </a:pPr>
            <a:r>
              <a:rPr lang="en-US" sz="1000" dirty="0">
                <a:solidFill>
                  <a:srgbClr val="454240"/>
                </a:solidFill>
                <a:latin typeface="DM Sans" pitchFamily="34" charset="0"/>
                <a:ea typeface="DM Sans" pitchFamily="34" charset="-122"/>
                <a:cs typeface="DM Sans" pitchFamily="34" charset="-120"/>
              </a:rPr>
              <a:t>80% of customers are classified as loyal, indicating strong retention. Focus on moving returning customers (18%) into the loyal segment through targeted loyalty programs.</a:t>
            </a:r>
            <a:endParaRPr lang="en-US" sz="1000" dirty="0"/>
          </a:p>
        </p:txBody>
      </p:sp>
      <p:sp>
        <p:nvSpPr>
          <p:cNvPr id="12" name="Text 9"/>
          <p:cNvSpPr/>
          <p:nvPr/>
        </p:nvSpPr>
        <p:spPr>
          <a:xfrm>
            <a:off x="7482245" y="8987790"/>
            <a:ext cx="2354937" cy="204311"/>
          </a:xfrm>
          <a:prstGeom prst="rect">
            <a:avLst/>
          </a:prstGeom>
          <a:noFill/>
          <a:ln/>
        </p:spPr>
        <p:txBody>
          <a:bodyPr wrap="none" lIns="0" tIns="0" rIns="0" bIns="0" rtlCol="0" anchor="t"/>
          <a:lstStyle/>
          <a:p>
            <a:pPr algn="l" indent="0" marL="0">
              <a:lnSpc>
                <a:spcPts val="1600"/>
              </a:lnSpc>
              <a:buNone/>
            </a:pPr>
            <a:r>
              <a:rPr lang="en-US" sz="1250" dirty="0">
                <a:solidFill>
                  <a:srgbClr val="5C4E3D"/>
                </a:solidFill>
                <a:latin typeface="Libre Baskerville" pitchFamily="34" charset="0"/>
                <a:ea typeface="Libre Baskerville" pitchFamily="34" charset="-122"/>
                <a:cs typeface="Libre Baskerville" pitchFamily="34" charset="-120"/>
              </a:rPr>
              <a:t>New Customer Opportunity</a:t>
            </a:r>
            <a:endParaRPr lang="en-US" sz="1250" dirty="0"/>
          </a:p>
        </p:txBody>
      </p:sp>
      <p:sp>
        <p:nvSpPr>
          <p:cNvPr id="13" name="Text 10"/>
          <p:cNvSpPr/>
          <p:nvPr/>
        </p:nvSpPr>
        <p:spPr>
          <a:xfrm>
            <a:off x="7482245" y="9322832"/>
            <a:ext cx="6698099" cy="418147"/>
          </a:xfrm>
          <a:prstGeom prst="rect">
            <a:avLst/>
          </a:prstGeom>
          <a:noFill/>
          <a:ln/>
        </p:spPr>
        <p:txBody>
          <a:bodyPr wrap="square" lIns="0" tIns="0" rIns="0" bIns="0" rtlCol="0" anchor="t"/>
          <a:lstStyle/>
          <a:p>
            <a:pPr algn="l" indent="0" marL="0">
              <a:lnSpc>
                <a:spcPts val="1600"/>
              </a:lnSpc>
              <a:buNone/>
            </a:pPr>
            <a:r>
              <a:rPr lang="en-US" sz="1000" dirty="0">
                <a:solidFill>
                  <a:srgbClr val="454240"/>
                </a:solidFill>
                <a:latin typeface="DM Sans" pitchFamily="34" charset="0"/>
                <a:ea typeface="DM Sans" pitchFamily="34" charset="-122"/>
                <a:cs typeface="DM Sans" pitchFamily="34" charset="-120"/>
              </a:rPr>
              <a:t>Only 2% are new customers, suggesting potential for acquisition campaigns to expand the customer base and drive growth.</a:t>
            </a:r>
            <a:endParaRPr lang="en-US" sz="10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165175" y="608767"/>
            <a:ext cx="7786449" cy="1212294"/>
          </a:xfrm>
          <a:prstGeom prst="rect">
            <a:avLst/>
          </a:prstGeom>
          <a:noFill/>
          <a:ln/>
        </p:spPr>
        <p:txBody>
          <a:bodyPr wrap="square" lIns="0" tIns="0" rIns="0" bIns="0" rtlCol="0" anchor="t"/>
          <a:lstStyle/>
          <a:p>
            <a:pPr algn="l" indent="0" marL="0">
              <a:lnSpc>
                <a:spcPts val="4750"/>
              </a:lnSpc>
              <a:buNone/>
            </a:pPr>
            <a:r>
              <a:rPr lang="en-US" sz="3800" dirty="0">
                <a:solidFill>
                  <a:srgbClr val="5C4E3D"/>
                </a:solidFill>
                <a:latin typeface="Libre Baskerville" pitchFamily="34" charset="0"/>
                <a:ea typeface="Libre Baskerville" pitchFamily="34" charset="-122"/>
                <a:cs typeface="Libre Baskerville" pitchFamily="34" charset="-120"/>
              </a:rPr>
              <a:t>Subscription vs. Non-Subscription Performance</a:t>
            </a:r>
            <a:endParaRPr lang="en-US" sz="3800" dirty="0"/>
          </a:p>
        </p:txBody>
      </p:sp>
      <p:sp>
        <p:nvSpPr>
          <p:cNvPr id="4" name="Shape 1"/>
          <p:cNvSpPr/>
          <p:nvPr/>
        </p:nvSpPr>
        <p:spPr>
          <a:xfrm>
            <a:off x="6165175" y="2111931"/>
            <a:ext cx="22860" cy="4359831"/>
          </a:xfrm>
          <a:prstGeom prst="roundRect">
            <a:avLst>
              <a:gd name="adj" fmla="val 356346"/>
            </a:avLst>
          </a:prstGeom>
          <a:solidFill>
            <a:srgbClr val="DDD3BA"/>
          </a:solidFill>
          <a:ln/>
        </p:spPr>
      </p:sp>
      <p:sp>
        <p:nvSpPr>
          <p:cNvPr id="5" name="Shape 2"/>
          <p:cNvSpPr/>
          <p:nvPr/>
        </p:nvSpPr>
        <p:spPr>
          <a:xfrm>
            <a:off x="6188035" y="2111931"/>
            <a:ext cx="7786449" cy="1985962"/>
          </a:xfrm>
          <a:prstGeom prst="rect">
            <a:avLst/>
          </a:prstGeom>
          <a:solidFill>
            <a:srgbClr val="F7EDD4"/>
          </a:solidFill>
          <a:ln w="7620">
            <a:solidFill>
              <a:srgbClr val="DDD3BA"/>
            </a:solidFill>
            <a:prstDash val="solid"/>
          </a:ln>
        </p:spPr>
      </p:sp>
      <p:sp>
        <p:nvSpPr>
          <p:cNvPr id="6" name="Text 3"/>
          <p:cNvSpPr/>
          <p:nvPr/>
        </p:nvSpPr>
        <p:spPr>
          <a:xfrm>
            <a:off x="6381988" y="2313503"/>
            <a:ext cx="2424351" cy="303014"/>
          </a:xfrm>
          <a:prstGeom prst="rect">
            <a:avLst/>
          </a:prstGeom>
          <a:noFill/>
          <a:ln/>
        </p:spPr>
        <p:txBody>
          <a:bodyPr wrap="none" lIns="0" tIns="0" rIns="0" bIns="0" rtlCol="0" anchor="t"/>
          <a:lstStyle/>
          <a:p>
            <a:pPr algn="l" indent="0" marL="0">
              <a:lnSpc>
                <a:spcPts val="2350"/>
              </a:lnSpc>
              <a:buNone/>
            </a:pPr>
            <a:r>
              <a:rPr lang="en-US" sz="1900" dirty="0">
                <a:solidFill>
                  <a:srgbClr val="454240"/>
                </a:solidFill>
                <a:latin typeface="Libre Baskerville" pitchFamily="34" charset="0"/>
                <a:ea typeface="Libre Baskerville" pitchFamily="34" charset="-122"/>
                <a:cs typeface="Libre Baskerville" pitchFamily="34" charset="-120"/>
              </a:rPr>
              <a:t>Subscribers</a:t>
            </a:r>
            <a:endParaRPr lang="en-US" sz="1900" dirty="0"/>
          </a:p>
        </p:txBody>
      </p:sp>
      <p:sp>
        <p:nvSpPr>
          <p:cNvPr id="7" name="Text 4"/>
          <p:cNvSpPr/>
          <p:nvPr/>
        </p:nvSpPr>
        <p:spPr>
          <a:xfrm>
            <a:off x="6381988" y="2732842"/>
            <a:ext cx="7390924" cy="310277"/>
          </a:xfrm>
          <a:prstGeom prst="rect">
            <a:avLst/>
          </a:prstGeom>
          <a:noFill/>
          <a:ln/>
        </p:spPr>
        <p:txBody>
          <a:bodyPr wrap="none" lIns="0" tIns="0" rIns="0" bIns="0" rtlCol="0" anchor="t"/>
          <a:lstStyle/>
          <a:p>
            <a:pPr algn="l" indent="0" marL="0">
              <a:lnSpc>
                <a:spcPts val="2400"/>
              </a:lnSpc>
              <a:buNone/>
            </a:pPr>
            <a:r>
              <a:rPr lang="en-US" sz="1500" b="1" dirty="0">
                <a:solidFill>
                  <a:srgbClr val="454240"/>
                </a:solidFill>
                <a:latin typeface="DM Sans" pitchFamily="34" charset="0"/>
                <a:ea typeface="DM Sans" pitchFamily="34" charset="-122"/>
                <a:cs typeface="DM Sans" pitchFamily="34" charset="-120"/>
              </a:rPr>
              <a:t>1,053 customers</a:t>
            </a:r>
            <a:endParaRPr lang="en-US" sz="1500" dirty="0"/>
          </a:p>
        </p:txBody>
      </p:sp>
      <p:sp>
        <p:nvSpPr>
          <p:cNvPr id="8" name="Text 5"/>
          <p:cNvSpPr/>
          <p:nvPr/>
        </p:nvSpPr>
        <p:spPr>
          <a:xfrm>
            <a:off x="6381988" y="3159443"/>
            <a:ext cx="7390924" cy="310277"/>
          </a:xfrm>
          <a:prstGeom prst="rect">
            <a:avLst/>
          </a:prstGeom>
          <a:noFill/>
          <a:ln/>
        </p:spPr>
        <p:txBody>
          <a:bodyPr wrap="none" lIns="0" tIns="0" rIns="0" bIns="0" rtlCol="0" anchor="t"/>
          <a:lstStyle/>
          <a:p>
            <a:pPr algn="l" indent="0" marL="0">
              <a:lnSpc>
                <a:spcPts val="2400"/>
              </a:lnSpc>
              <a:buNone/>
            </a:pPr>
            <a:r>
              <a:rPr lang="en-US" sz="1500" dirty="0">
                <a:solidFill>
                  <a:srgbClr val="454240"/>
                </a:solidFill>
                <a:latin typeface="DM Sans" pitchFamily="34" charset="0"/>
                <a:ea typeface="DM Sans" pitchFamily="34" charset="-122"/>
                <a:cs typeface="DM Sans" pitchFamily="34" charset="-120"/>
              </a:rPr>
              <a:t>Average spend: </a:t>
            </a:r>
            <a:pPr algn="l" indent="0" marL="0">
              <a:lnSpc>
                <a:spcPts val="2400"/>
              </a:lnSpc>
              <a:buNone/>
            </a:pPr>
            <a:r>
              <a:rPr lang="en-US" sz="1500" b="1" dirty="0">
                <a:solidFill>
                  <a:srgbClr val="454240"/>
                </a:solidFill>
                <a:latin typeface="DM Sans" pitchFamily="34" charset="0"/>
                <a:ea typeface="DM Sans" pitchFamily="34" charset="-122"/>
                <a:cs typeface="DM Sans" pitchFamily="34" charset="-120"/>
              </a:rPr>
              <a:t>$59.49</a:t>
            </a:r>
            <a:endParaRPr lang="en-US" sz="1500" dirty="0"/>
          </a:p>
        </p:txBody>
      </p:sp>
      <p:sp>
        <p:nvSpPr>
          <p:cNvPr id="9" name="Text 6"/>
          <p:cNvSpPr/>
          <p:nvPr/>
        </p:nvSpPr>
        <p:spPr>
          <a:xfrm>
            <a:off x="6381988" y="3586043"/>
            <a:ext cx="7390924" cy="310277"/>
          </a:xfrm>
          <a:prstGeom prst="rect">
            <a:avLst/>
          </a:prstGeom>
          <a:noFill/>
          <a:ln/>
        </p:spPr>
        <p:txBody>
          <a:bodyPr wrap="none" lIns="0" tIns="0" rIns="0" bIns="0" rtlCol="0" anchor="t"/>
          <a:lstStyle/>
          <a:p>
            <a:pPr algn="l" indent="0" marL="0">
              <a:lnSpc>
                <a:spcPts val="2400"/>
              </a:lnSpc>
              <a:buNone/>
            </a:pPr>
            <a:r>
              <a:rPr lang="en-US" sz="1500" dirty="0">
                <a:solidFill>
                  <a:srgbClr val="454240"/>
                </a:solidFill>
                <a:latin typeface="DM Sans" pitchFamily="34" charset="0"/>
                <a:ea typeface="DM Sans" pitchFamily="34" charset="-122"/>
                <a:cs typeface="DM Sans" pitchFamily="34" charset="-120"/>
              </a:rPr>
              <a:t>Total revenue: </a:t>
            </a:r>
            <a:pPr algn="l" indent="0" marL="0">
              <a:lnSpc>
                <a:spcPts val="2400"/>
              </a:lnSpc>
              <a:buNone/>
            </a:pPr>
            <a:r>
              <a:rPr lang="en-US" sz="1500" b="1" dirty="0">
                <a:solidFill>
                  <a:srgbClr val="454240"/>
                </a:solidFill>
                <a:latin typeface="DM Sans" pitchFamily="34" charset="0"/>
                <a:ea typeface="DM Sans" pitchFamily="34" charset="-122"/>
                <a:cs typeface="DM Sans" pitchFamily="34" charset="-120"/>
              </a:rPr>
              <a:t>$62,645</a:t>
            </a:r>
            <a:endParaRPr lang="en-US" sz="1500" dirty="0"/>
          </a:p>
        </p:txBody>
      </p:sp>
      <p:sp>
        <p:nvSpPr>
          <p:cNvPr id="10" name="Shape 7"/>
          <p:cNvSpPr/>
          <p:nvPr/>
        </p:nvSpPr>
        <p:spPr>
          <a:xfrm>
            <a:off x="6188035" y="4485799"/>
            <a:ext cx="7786449" cy="1985962"/>
          </a:xfrm>
          <a:prstGeom prst="rect">
            <a:avLst/>
          </a:prstGeom>
          <a:solidFill>
            <a:srgbClr val="F7EDD4"/>
          </a:solidFill>
          <a:ln w="7620">
            <a:solidFill>
              <a:srgbClr val="DDD3BA"/>
            </a:solidFill>
            <a:prstDash val="solid"/>
          </a:ln>
        </p:spPr>
      </p:sp>
      <p:sp>
        <p:nvSpPr>
          <p:cNvPr id="11" name="Text 8"/>
          <p:cNvSpPr/>
          <p:nvPr/>
        </p:nvSpPr>
        <p:spPr>
          <a:xfrm>
            <a:off x="6381988" y="4687372"/>
            <a:ext cx="2424351" cy="303014"/>
          </a:xfrm>
          <a:prstGeom prst="rect">
            <a:avLst/>
          </a:prstGeom>
          <a:noFill/>
          <a:ln/>
        </p:spPr>
        <p:txBody>
          <a:bodyPr wrap="none" lIns="0" tIns="0" rIns="0" bIns="0" rtlCol="0" anchor="t"/>
          <a:lstStyle/>
          <a:p>
            <a:pPr algn="l" indent="0" marL="0">
              <a:lnSpc>
                <a:spcPts val="2350"/>
              </a:lnSpc>
              <a:buNone/>
            </a:pPr>
            <a:r>
              <a:rPr lang="en-US" sz="1900" dirty="0">
                <a:solidFill>
                  <a:srgbClr val="454240"/>
                </a:solidFill>
                <a:latin typeface="Libre Baskerville" pitchFamily="34" charset="0"/>
                <a:ea typeface="Libre Baskerville" pitchFamily="34" charset="-122"/>
                <a:cs typeface="Libre Baskerville" pitchFamily="34" charset="-120"/>
              </a:rPr>
              <a:t>Non-Subscribers</a:t>
            </a:r>
            <a:endParaRPr lang="en-US" sz="1900" dirty="0"/>
          </a:p>
        </p:txBody>
      </p:sp>
      <p:sp>
        <p:nvSpPr>
          <p:cNvPr id="12" name="Text 9"/>
          <p:cNvSpPr/>
          <p:nvPr/>
        </p:nvSpPr>
        <p:spPr>
          <a:xfrm>
            <a:off x="6381988" y="5106710"/>
            <a:ext cx="7390924" cy="310277"/>
          </a:xfrm>
          <a:prstGeom prst="rect">
            <a:avLst/>
          </a:prstGeom>
          <a:noFill/>
          <a:ln/>
        </p:spPr>
        <p:txBody>
          <a:bodyPr wrap="none" lIns="0" tIns="0" rIns="0" bIns="0" rtlCol="0" anchor="t"/>
          <a:lstStyle/>
          <a:p>
            <a:pPr algn="l" indent="0" marL="0">
              <a:lnSpc>
                <a:spcPts val="2400"/>
              </a:lnSpc>
              <a:buNone/>
            </a:pPr>
            <a:r>
              <a:rPr lang="en-US" sz="1500" b="1" dirty="0">
                <a:solidFill>
                  <a:srgbClr val="454240"/>
                </a:solidFill>
                <a:latin typeface="DM Sans" pitchFamily="34" charset="0"/>
                <a:ea typeface="DM Sans" pitchFamily="34" charset="-122"/>
                <a:cs typeface="DM Sans" pitchFamily="34" charset="-120"/>
              </a:rPr>
              <a:t>2,847 customers</a:t>
            </a:r>
            <a:endParaRPr lang="en-US" sz="1500" dirty="0"/>
          </a:p>
        </p:txBody>
      </p:sp>
      <p:sp>
        <p:nvSpPr>
          <p:cNvPr id="13" name="Text 10"/>
          <p:cNvSpPr/>
          <p:nvPr/>
        </p:nvSpPr>
        <p:spPr>
          <a:xfrm>
            <a:off x="6381988" y="5533311"/>
            <a:ext cx="7390924" cy="310277"/>
          </a:xfrm>
          <a:prstGeom prst="rect">
            <a:avLst/>
          </a:prstGeom>
          <a:noFill/>
          <a:ln/>
        </p:spPr>
        <p:txBody>
          <a:bodyPr wrap="none" lIns="0" tIns="0" rIns="0" bIns="0" rtlCol="0" anchor="t"/>
          <a:lstStyle/>
          <a:p>
            <a:pPr algn="l" indent="0" marL="0">
              <a:lnSpc>
                <a:spcPts val="2400"/>
              </a:lnSpc>
              <a:buNone/>
            </a:pPr>
            <a:r>
              <a:rPr lang="en-US" sz="1500" dirty="0">
                <a:solidFill>
                  <a:srgbClr val="454240"/>
                </a:solidFill>
                <a:latin typeface="DM Sans" pitchFamily="34" charset="0"/>
                <a:ea typeface="DM Sans" pitchFamily="34" charset="-122"/>
                <a:cs typeface="DM Sans" pitchFamily="34" charset="-120"/>
              </a:rPr>
              <a:t>Average spend: </a:t>
            </a:r>
            <a:pPr algn="l" indent="0" marL="0">
              <a:lnSpc>
                <a:spcPts val="2400"/>
              </a:lnSpc>
              <a:buNone/>
            </a:pPr>
            <a:r>
              <a:rPr lang="en-US" sz="1500" b="1" dirty="0">
                <a:solidFill>
                  <a:srgbClr val="454240"/>
                </a:solidFill>
                <a:latin typeface="DM Sans" pitchFamily="34" charset="0"/>
                <a:ea typeface="DM Sans" pitchFamily="34" charset="-122"/>
                <a:cs typeface="DM Sans" pitchFamily="34" charset="-120"/>
              </a:rPr>
              <a:t>$59.87</a:t>
            </a:r>
            <a:endParaRPr lang="en-US" sz="1500" dirty="0"/>
          </a:p>
        </p:txBody>
      </p:sp>
      <p:sp>
        <p:nvSpPr>
          <p:cNvPr id="14" name="Text 11"/>
          <p:cNvSpPr/>
          <p:nvPr/>
        </p:nvSpPr>
        <p:spPr>
          <a:xfrm>
            <a:off x="6381988" y="5959912"/>
            <a:ext cx="7390924" cy="310277"/>
          </a:xfrm>
          <a:prstGeom prst="rect">
            <a:avLst/>
          </a:prstGeom>
          <a:noFill/>
          <a:ln/>
        </p:spPr>
        <p:txBody>
          <a:bodyPr wrap="none" lIns="0" tIns="0" rIns="0" bIns="0" rtlCol="0" anchor="t"/>
          <a:lstStyle/>
          <a:p>
            <a:pPr algn="l" indent="0" marL="0">
              <a:lnSpc>
                <a:spcPts val="2400"/>
              </a:lnSpc>
              <a:buNone/>
            </a:pPr>
            <a:r>
              <a:rPr lang="en-US" sz="1500" dirty="0">
                <a:solidFill>
                  <a:srgbClr val="454240"/>
                </a:solidFill>
                <a:latin typeface="DM Sans" pitchFamily="34" charset="0"/>
                <a:ea typeface="DM Sans" pitchFamily="34" charset="-122"/>
                <a:cs typeface="DM Sans" pitchFamily="34" charset="-120"/>
              </a:rPr>
              <a:t>Total revenue: </a:t>
            </a:r>
            <a:pPr algn="l" indent="0" marL="0">
              <a:lnSpc>
                <a:spcPts val="2400"/>
              </a:lnSpc>
              <a:buNone/>
            </a:pPr>
            <a:r>
              <a:rPr lang="en-US" sz="1500" b="1" dirty="0">
                <a:solidFill>
                  <a:srgbClr val="454240"/>
                </a:solidFill>
                <a:latin typeface="DM Sans" pitchFamily="34" charset="0"/>
                <a:ea typeface="DM Sans" pitchFamily="34" charset="-122"/>
                <a:cs typeface="DM Sans" pitchFamily="34" charset="-120"/>
              </a:rPr>
              <a:t>$170,436</a:t>
            </a:r>
            <a:endParaRPr lang="en-US" sz="1500" dirty="0"/>
          </a:p>
        </p:txBody>
      </p:sp>
      <p:sp>
        <p:nvSpPr>
          <p:cNvPr id="15" name="Text 12"/>
          <p:cNvSpPr/>
          <p:nvPr/>
        </p:nvSpPr>
        <p:spPr>
          <a:xfrm>
            <a:off x="6165175" y="6689884"/>
            <a:ext cx="7786449" cy="930831"/>
          </a:xfrm>
          <a:prstGeom prst="rect">
            <a:avLst/>
          </a:prstGeom>
          <a:noFill/>
          <a:ln/>
        </p:spPr>
        <p:txBody>
          <a:bodyPr wrap="square" lIns="0" tIns="0" rIns="0" bIns="0" rtlCol="0" anchor="t"/>
          <a:lstStyle/>
          <a:p>
            <a:pPr algn="l" indent="0" marL="0">
              <a:lnSpc>
                <a:spcPts val="2400"/>
              </a:lnSpc>
              <a:buNone/>
            </a:pPr>
            <a:r>
              <a:rPr lang="en-US" sz="1500" dirty="0">
                <a:solidFill>
                  <a:srgbClr val="454240"/>
                </a:solidFill>
                <a:latin typeface="DM Sans" pitchFamily="34" charset="0"/>
                <a:ea typeface="DM Sans" pitchFamily="34" charset="-122"/>
                <a:cs typeface="DM Sans" pitchFamily="34" charset="-120"/>
              </a:rPr>
              <a:t>Despite similar average spending, non-subscribers generate significantly more total revenue due to volume. Among repeat buyers (&gt;5 purchases), 958 are subscribers while 2,518 are not—a major opportunity to convert high-frequency buyers.</a:t>
            </a:r>
            <a:endParaRPr lang="en-US" sz="15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3045976"/>
            <a:ext cx="5940266" cy="708779"/>
          </a:xfrm>
          <a:prstGeom prst="rect">
            <a:avLst/>
          </a:prstGeom>
          <a:noFill/>
          <a:ln/>
        </p:spPr>
        <p:txBody>
          <a:bodyPr wrap="none" lIns="0" tIns="0" rIns="0" bIns="0" rtlCol="0" anchor="t"/>
          <a:lstStyle/>
          <a:p>
            <a:pPr algn="l" indent="0" marL="0">
              <a:lnSpc>
                <a:spcPts val="5550"/>
              </a:lnSpc>
              <a:buNone/>
            </a:pPr>
            <a:r>
              <a:rPr lang="en-US" sz="4450" dirty="0">
                <a:solidFill>
                  <a:srgbClr val="5C4E3D"/>
                </a:solidFill>
                <a:latin typeface="Libre Baskerville" pitchFamily="34" charset="0"/>
                <a:ea typeface="Libre Baskerville" pitchFamily="34" charset="-122"/>
                <a:cs typeface="Libre Baskerville" pitchFamily="34" charset="-120"/>
              </a:rPr>
              <a:t>Power BI Dashboard</a:t>
            </a:r>
            <a:endParaRPr lang="en-US" sz="4450" dirty="0"/>
          </a:p>
        </p:txBody>
      </p:sp>
      <p:sp>
        <p:nvSpPr>
          <p:cNvPr id="4" name="Text 1"/>
          <p:cNvSpPr/>
          <p:nvPr/>
        </p:nvSpPr>
        <p:spPr>
          <a:xfrm>
            <a:off x="6280190" y="4094917"/>
            <a:ext cx="7556421" cy="1088708"/>
          </a:xfrm>
          <a:prstGeom prst="rect">
            <a:avLst/>
          </a:prstGeom>
          <a:noFill/>
          <a:ln/>
        </p:spPr>
        <p:txBody>
          <a:bodyPr wrap="square" lIns="0" tIns="0" rIns="0" bIns="0" rtlCol="0" anchor="t"/>
          <a:lstStyle/>
          <a:p>
            <a:pPr algn="l" indent="0" marL="0">
              <a:lnSpc>
                <a:spcPts val="2850"/>
              </a:lnSpc>
              <a:buNone/>
            </a:pPr>
            <a:r>
              <a:rPr lang="en-US" sz="1750" dirty="0">
                <a:solidFill>
                  <a:srgbClr val="454240"/>
                </a:solidFill>
                <a:latin typeface="DM Sans" pitchFamily="34" charset="0"/>
                <a:ea typeface="DM Sans" pitchFamily="34" charset="-122"/>
                <a:cs typeface="DM Sans" pitchFamily="34" charset="-120"/>
              </a:rPr>
              <a:t>Interactive dashboard visualizes key metrics including revenue by age group, shipping preferences, product performance, and customer segmentation for real-time business intelligence.</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2025-11-28T06:28:55Z</dcterms:created>
  <dcterms:modified xsi:type="dcterms:W3CDTF">2025-11-28T06:28:55Z</dcterms:modified>
</cp:coreProperties>
</file>